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2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498" y="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60aba6e210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g60aba6e210_0_0: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gd7ccf5a46e_0_8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gd7ccf5a46e_0_81: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d7ccf5a46e_0_8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gd7ccf5a46e_0_88: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d7ccf5a46e_0_9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gd7ccf5a46e_0_98: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d7ccf5a46e_0_10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gd7ccf5a46e_0_106: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d7ccf5a46e_0_1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gd7ccf5a46e_0_113: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d7ccf5a46e_0_1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gd7ccf5a46e_0_127: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d7ccf5a46e_0_1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gd7ccf5a46e_0_120: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gd7ccf5a46e_0_1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gd7ccf5a46e_0_141: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d7ccf5a46e_0_13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gd7ccf5a46e_0_134: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d7ccf5a46e_0_15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gd7ccf5a46e_0_155: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60aba6e210_0_10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g60aba6e210_0_107: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gd7ccf5a46e_0_4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gd7ccf5a46e_0_46: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gd089bdd986_0_1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gd089bdd986_0_115: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d7ccf5a46e_0_1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gd7ccf5a46e_0_148: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gd089bdd986_0_14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gd089bdd986_0_144: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d089bdd986_0_15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gd089bdd986_0_151: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gd089bdd986_0_15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gd089bdd986_0_159: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gd7ccf5a46e_0_3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gd7ccf5a46e_0_38: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d089bdd986_0_16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gd089bdd986_0_169: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d7ccf5a46e_0_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gd7ccf5a46e_0_19: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d7ccf5a46e_0_5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gd7ccf5a46e_0_53: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d7ccf5a46e_0_6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gd7ccf5a46e_0_67: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b5ac97b91d_0_6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gb5ac97b91d_0_66: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d7ccf5a46e_0_6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gd7ccf5a46e_0_60: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d7ccf5a46e_0_7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gd7ccf5a46e_0_74:notes"/>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474833"/>
            <a:ext cx="8520600" cy="26181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Úvodní snímek" type="title">
  <p:cSld name="TITLE">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685800" y="2130425"/>
            <a:ext cx="7772400" cy="1470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58" name="Google Shape;58;p14"/>
          <p:cNvSpPr txBox="1">
            <a:spLocks noGrp="1"/>
          </p:cNvSpPr>
          <p:nvPr>
            <p:ph type="subTitle" idx="1"/>
          </p:nvPr>
        </p:nvSpPr>
        <p:spPr>
          <a:xfrm>
            <a:off x="1371600" y="3886200"/>
            <a:ext cx="6400800" cy="1752900"/>
          </a:xfrm>
          <a:prstGeom prst="rect">
            <a:avLst/>
          </a:prstGeom>
          <a:noFill/>
          <a:ln>
            <a:noFill/>
          </a:ln>
        </p:spPr>
        <p:txBody>
          <a:bodyPr spcFirstLastPara="1" wrap="square" lIns="91425" tIns="91425" rIns="91425" bIns="91425" anchor="t" anchorCtr="0">
            <a:noAutofit/>
          </a:bodyPr>
          <a:lstStyle>
            <a:lvl1pPr marL="0" marR="0" lvl="0" indent="0" algn="ctr" rtl="0">
              <a:spcBef>
                <a:spcPts val="640"/>
              </a:spcBef>
              <a:spcAft>
                <a:spcPts val="0"/>
              </a:spcAft>
              <a:buClr>
                <a:srgbClr val="888888"/>
              </a:buClr>
              <a:buSzPts val="3200"/>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spcAft>
                <a:spcPts val="0"/>
              </a:spcAft>
              <a:buClr>
                <a:srgbClr val="888888"/>
              </a:buClr>
              <a:buSzPts val="2800"/>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59" name="Google Shape;59;p14"/>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0" name="Google Shape;60;p14"/>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1" name="Google Shape;61;p1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Nadpis a obsah" type="obj">
  <p:cSld name="OBJECT">
    <p:spTree>
      <p:nvGrpSpPr>
        <p:cNvPr id="1" name="Shape 62"/>
        <p:cNvGrpSpPr/>
        <p:nvPr/>
      </p:nvGrpSpPr>
      <p:grpSpPr>
        <a:xfrm>
          <a:off x="0" y="0"/>
          <a:ext cx="0" cy="0"/>
          <a:chOff x="0" y="0"/>
          <a:chExt cx="0" cy="0"/>
        </a:xfrm>
      </p:grpSpPr>
      <p:sp>
        <p:nvSpPr>
          <p:cNvPr id="63" name="Google Shape;63;p15"/>
          <p:cNvSpPr txBox="1">
            <a:spLocks noGrp="1"/>
          </p:cNvSpPr>
          <p:nvPr>
            <p:ph type="title"/>
          </p:nvPr>
        </p:nvSpPr>
        <p:spPr>
          <a:xfrm>
            <a:off x="457200" y="274638"/>
            <a:ext cx="8229600" cy="11433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64" name="Google Shape;64;p15"/>
          <p:cNvSpPr txBox="1">
            <a:spLocks noGrp="1"/>
          </p:cNvSpPr>
          <p:nvPr>
            <p:ph type="body" idx="1"/>
          </p:nvPr>
        </p:nvSpPr>
        <p:spPr>
          <a:xfrm>
            <a:off x="457200" y="1600200"/>
            <a:ext cx="8229600" cy="45261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5" name="Google Shape;65;p15"/>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6" name="Google Shape;66;p15"/>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7" name="Google Shape;67;p15"/>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Záhlaví části" type="secHead">
  <p:cSld name="SECTION_HEADER">
    <p:spTree>
      <p:nvGrpSpPr>
        <p:cNvPr id="1" name="Shape 68"/>
        <p:cNvGrpSpPr/>
        <p:nvPr/>
      </p:nvGrpSpPr>
      <p:grpSpPr>
        <a:xfrm>
          <a:off x="0" y="0"/>
          <a:ext cx="0" cy="0"/>
          <a:chOff x="0" y="0"/>
          <a:chExt cx="0" cy="0"/>
        </a:xfrm>
      </p:grpSpPr>
      <p:sp>
        <p:nvSpPr>
          <p:cNvPr id="69" name="Google Shape;69;p16"/>
          <p:cNvSpPr txBox="1">
            <a:spLocks noGrp="1"/>
          </p:cNvSpPr>
          <p:nvPr>
            <p:ph type="title"/>
          </p:nvPr>
        </p:nvSpPr>
        <p:spPr>
          <a:xfrm>
            <a:off x="722313" y="4406900"/>
            <a:ext cx="7772400" cy="13620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Clr>
                <a:schemeClr val="dk1"/>
              </a:buClr>
              <a:buSzPts val="1400"/>
              <a:buFont typeface="Calibri"/>
              <a:buNone/>
              <a:defRPr sz="4000" b="1"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70" name="Google Shape;70;p16"/>
          <p:cNvSpPr txBox="1">
            <a:spLocks noGrp="1"/>
          </p:cNvSpPr>
          <p:nvPr>
            <p:ph type="body" idx="1"/>
          </p:nvPr>
        </p:nvSpPr>
        <p:spPr>
          <a:xfrm>
            <a:off x="722313" y="2906713"/>
            <a:ext cx="7772400" cy="1500300"/>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00"/>
              </a:spcBef>
              <a:spcAft>
                <a:spcPts val="0"/>
              </a:spcAft>
              <a:buClr>
                <a:srgbClr val="888888"/>
              </a:buClr>
              <a:buSzPts val="3200"/>
              <a:buFont typeface="Arial"/>
              <a:buNone/>
              <a:defRPr sz="2000" b="0" i="0" u="none" strike="noStrike" cap="none">
                <a:solidFill>
                  <a:srgbClr val="888888"/>
                </a:solidFill>
                <a:latin typeface="Calibri"/>
                <a:ea typeface="Calibri"/>
                <a:cs typeface="Calibri"/>
                <a:sym typeface="Calibri"/>
              </a:defRPr>
            </a:lvl1pPr>
            <a:lvl2pPr marL="914400" marR="0" lvl="1" indent="-228600" algn="l" rtl="0">
              <a:spcBef>
                <a:spcPts val="360"/>
              </a:spcBef>
              <a:spcAft>
                <a:spcPts val="0"/>
              </a:spcAft>
              <a:buClr>
                <a:srgbClr val="888888"/>
              </a:buClr>
              <a:buSzPts val="2800"/>
              <a:buFont typeface="Arial"/>
              <a:buNone/>
              <a:defRPr sz="1800" b="0" i="0" u="none" strike="noStrike" cap="none">
                <a:solidFill>
                  <a:srgbClr val="888888"/>
                </a:solidFill>
                <a:latin typeface="Calibri"/>
                <a:ea typeface="Calibri"/>
                <a:cs typeface="Calibri"/>
                <a:sym typeface="Calibri"/>
              </a:defRPr>
            </a:lvl2pPr>
            <a:lvl3pPr marL="1371600" marR="0" lvl="2" indent="-228600" algn="l" rtl="0">
              <a:spcBef>
                <a:spcPts val="320"/>
              </a:spcBef>
              <a:spcAft>
                <a:spcPts val="0"/>
              </a:spcAft>
              <a:buClr>
                <a:srgbClr val="888888"/>
              </a:buClr>
              <a:buSzPts val="2400"/>
              <a:buFont typeface="Arial"/>
              <a:buNone/>
              <a:defRPr sz="1600" b="0" i="0" u="none" strike="noStrike" cap="none">
                <a:solidFill>
                  <a:srgbClr val="888888"/>
                </a:solidFill>
                <a:latin typeface="Calibri"/>
                <a:ea typeface="Calibri"/>
                <a:cs typeface="Calibri"/>
                <a:sym typeface="Calibri"/>
              </a:defRPr>
            </a:lvl3pPr>
            <a:lvl4pPr marL="1828800" marR="0" lvl="3"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4pPr>
            <a:lvl5pPr marL="2286000" marR="0" lvl="4"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5pPr>
            <a:lvl6pPr marL="2743200" marR="0" lvl="5"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6pPr>
            <a:lvl7pPr marL="3200400" marR="0" lvl="6"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7pPr>
            <a:lvl8pPr marL="3657600" marR="0" lvl="7"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8pPr>
            <a:lvl9pPr marL="4114800" marR="0" lvl="8"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71" name="Google Shape;71;p16"/>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2" name="Google Shape;72;p16"/>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3" name="Google Shape;73;p16"/>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Dva obsahy" type="twoObj">
  <p:cSld name="TWO_OBJECTS">
    <p:spTree>
      <p:nvGrpSpPr>
        <p:cNvPr id="1" name="Shape 74"/>
        <p:cNvGrpSpPr/>
        <p:nvPr/>
      </p:nvGrpSpPr>
      <p:grpSpPr>
        <a:xfrm>
          <a:off x="0" y="0"/>
          <a:ext cx="0" cy="0"/>
          <a:chOff x="0" y="0"/>
          <a:chExt cx="0" cy="0"/>
        </a:xfrm>
      </p:grpSpPr>
      <p:sp>
        <p:nvSpPr>
          <p:cNvPr id="75" name="Google Shape;75;p17"/>
          <p:cNvSpPr txBox="1">
            <a:spLocks noGrp="1"/>
          </p:cNvSpPr>
          <p:nvPr>
            <p:ph type="title"/>
          </p:nvPr>
        </p:nvSpPr>
        <p:spPr>
          <a:xfrm>
            <a:off x="457200" y="274638"/>
            <a:ext cx="8229600" cy="11433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76" name="Google Shape;76;p17"/>
          <p:cNvSpPr txBox="1">
            <a:spLocks noGrp="1"/>
          </p:cNvSpPr>
          <p:nvPr>
            <p:ph type="body" idx="1"/>
          </p:nvPr>
        </p:nvSpPr>
        <p:spPr>
          <a:xfrm>
            <a:off x="457200" y="1600200"/>
            <a:ext cx="4038600" cy="4526100"/>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7" name="Google Shape;77;p17"/>
          <p:cNvSpPr txBox="1">
            <a:spLocks noGrp="1"/>
          </p:cNvSpPr>
          <p:nvPr>
            <p:ph type="body" idx="2"/>
          </p:nvPr>
        </p:nvSpPr>
        <p:spPr>
          <a:xfrm>
            <a:off x="4648200" y="1600200"/>
            <a:ext cx="4038600" cy="4526100"/>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8" name="Google Shape;78;p17"/>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9" name="Google Shape;79;p17"/>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0" name="Google Shape;80;p1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Porovnání" type="twoTxTwoObj">
  <p:cSld name="TWO_OBJECTS_WITH_TEXT">
    <p:spTree>
      <p:nvGrpSpPr>
        <p:cNvPr id="1" name="Shape 81"/>
        <p:cNvGrpSpPr/>
        <p:nvPr/>
      </p:nvGrpSpPr>
      <p:grpSpPr>
        <a:xfrm>
          <a:off x="0" y="0"/>
          <a:ext cx="0" cy="0"/>
          <a:chOff x="0" y="0"/>
          <a:chExt cx="0" cy="0"/>
        </a:xfrm>
      </p:grpSpPr>
      <p:sp>
        <p:nvSpPr>
          <p:cNvPr id="82" name="Google Shape;82;p18"/>
          <p:cNvSpPr txBox="1">
            <a:spLocks noGrp="1"/>
          </p:cNvSpPr>
          <p:nvPr>
            <p:ph type="title"/>
          </p:nvPr>
        </p:nvSpPr>
        <p:spPr>
          <a:xfrm>
            <a:off x="457200" y="274638"/>
            <a:ext cx="8229600" cy="11433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83" name="Google Shape;83;p18"/>
          <p:cNvSpPr txBox="1">
            <a:spLocks noGrp="1"/>
          </p:cNvSpPr>
          <p:nvPr>
            <p:ph type="body" idx="1"/>
          </p:nvPr>
        </p:nvSpPr>
        <p:spPr>
          <a:xfrm>
            <a:off x="457200" y="1535113"/>
            <a:ext cx="4040100" cy="639900"/>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32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8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24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4" name="Google Shape;84;p18"/>
          <p:cNvSpPr txBox="1">
            <a:spLocks noGrp="1"/>
          </p:cNvSpPr>
          <p:nvPr>
            <p:ph type="body" idx="2"/>
          </p:nvPr>
        </p:nvSpPr>
        <p:spPr>
          <a:xfrm>
            <a:off x="457200" y="2174875"/>
            <a:ext cx="4040100" cy="3951300"/>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5" name="Google Shape;85;p18"/>
          <p:cNvSpPr txBox="1">
            <a:spLocks noGrp="1"/>
          </p:cNvSpPr>
          <p:nvPr>
            <p:ph type="body" idx="3"/>
          </p:nvPr>
        </p:nvSpPr>
        <p:spPr>
          <a:xfrm>
            <a:off x="4645025" y="1535113"/>
            <a:ext cx="4041900" cy="639900"/>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32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8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24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6" name="Google Shape;86;p18"/>
          <p:cNvSpPr txBox="1">
            <a:spLocks noGrp="1"/>
          </p:cNvSpPr>
          <p:nvPr>
            <p:ph type="body" idx="4"/>
          </p:nvPr>
        </p:nvSpPr>
        <p:spPr>
          <a:xfrm>
            <a:off x="4645025" y="2174875"/>
            <a:ext cx="4041900" cy="3951300"/>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7" name="Google Shape;87;p18"/>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8" name="Google Shape;88;p18"/>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9" name="Google Shape;89;p18"/>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Pouze nadpis" type="titleOnly">
  <p:cSld name="TITLE_ONLY">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457200" y="274638"/>
            <a:ext cx="8229600" cy="11433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92" name="Google Shape;92;p19"/>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3" name="Google Shape;93;p19"/>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4" name="Google Shape;94;p19"/>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Prázdný" type="blank">
  <p:cSld name="BLANK">
    <p:spTree>
      <p:nvGrpSpPr>
        <p:cNvPr id="1" name="Shape 95"/>
        <p:cNvGrpSpPr/>
        <p:nvPr/>
      </p:nvGrpSpPr>
      <p:grpSpPr>
        <a:xfrm>
          <a:off x="0" y="0"/>
          <a:ext cx="0" cy="0"/>
          <a:chOff x="0" y="0"/>
          <a:chExt cx="0" cy="0"/>
        </a:xfrm>
      </p:grpSpPr>
      <p:sp>
        <p:nvSpPr>
          <p:cNvPr id="96" name="Google Shape;96;p20"/>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7" name="Google Shape;97;p20"/>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8" name="Google Shape;98;p20"/>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Obsah s titulkem" type="objTx">
  <p:cSld name="OBJECT_WITH_CAPTION_TEXT">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xfrm>
            <a:off x="457200" y="273050"/>
            <a:ext cx="3008400" cy="1161900"/>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Clr>
                <a:schemeClr val="dk1"/>
              </a:buClr>
              <a:buSzPts val="1400"/>
              <a:buFont typeface="Calibri"/>
              <a:buNone/>
              <a:defRPr sz="2000" b="1"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101" name="Google Shape;101;p21"/>
          <p:cNvSpPr txBox="1">
            <a:spLocks noGrp="1"/>
          </p:cNvSpPr>
          <p:nvPr>
            <p:ph type="body" idx="1"/>
          </p:nvPr>
        </p:nvSpPr>
        <p:spPr>
          <a:xfrm>
            <a:off x="3575050" y="273050"/>
            <a:ext cx="5111700" cy="58527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02" name="Google Shape;102;p21"/>
          <p:cNvSpPr txBox="1">
            <a:spLocks noGrp="1"/>
          </p:cNvSpPr>
          <p:nvPr>
            <p:ph type="body" idx="2"/>
          </p:nvPr>
        </p:nvSpPr>
        <p:spPr>
          <a:xfrm>
            <a:off x="457200" y="1435100"/>
            <a:ext cx="3008400" cy="46911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32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28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24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03" name="Google Shape;103;p21"/>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4" name="Google Shape;104;p21"/>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5" name="Google Shape;105;p2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Obrázek s titulkem" type="picTx">
  <p:cSld name="PICTURE_WITH_CAPTION_TEXT">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1792288" y="4800600"/>
            <a:ext cx="5486400" cy="566700"/>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Clr>
                <a:schemeClr val="dk1"/>
              </a:buClr>
              <a:buSzPts val="1400"/>
              <a:buFont typeface="Calibri"/>
              <a:buNone/>
              <a:defRPr sz="2000" b="1"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108" name="Google Shape;108;p22"/>
          <p:cNvSpPr>
            <a:spLocks noGrp="1"/>
          </p:cNvSpPr>
          <p:nvPr>
            <p:ph type="pic" idx="2"/>
          </p:nvPr>
        </p:nvSpPr>
        <p:spPr>
          <a:xfrm>
            <a:off x="1792288" y="612775"/>
            <a:ext cx="5486400" cy="4114800"/>
          </a:xfrm>
          <a:prstGeom prst="rect">
            <a:avLst/>
          </a:prstGeom>
          <a:noFill/>
          <a:ln>
            <a:noFill/>
          </a:ln>
        </p:spPr>
        <p:txBody>
          <a:bodyPr spcFirstLastPara="1" wrap="square" lIns="91425" tIns="91425" rIns="91425" bIns="91425" anchor="t" anchorCtr="0">
            <a:noAutofit/>
          </a:bodyPr>
          <a:lstStyle>
            <a:lvl1pPr marL="0" marR="0" lvl="0" indent="0" algn="l" rtl="0">
              <a:spcBef>
                <a:spcPts val="640"/>
              </a:spcBef>
              <a:spcAft>
                <a:spcPts val="0"/>
              </a:spcAft>
              <a:buClr>
                <a:schemeClr val="dk1"/>
              </a:buClr>
              <a:buSzPts val="1400"/>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spcAft>
                <a:spcPts val="0"/>
              </a:spcAft>
              <a:buClr>
                <a:schemeClr val="dk1"/>
              </a:buClr>
              <a:buSzPts val="1400"/>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spcAft>
                <a:spcPts val="0"/>
              </a:spcAft>
              <a:buClr>
                <a:schemeClr val="dk1"/>
              </a:buClr>
              <a:buSzPts val="1400"/>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109" name="Google Shape;109;p22"/>
          <p:cNvSpPr txBox="1">
            <a:spLocks noGrp="1"/>
          </p:cNvSpPr>
          <p:nvPr>
            <p:ph type="body" idx="1"/>
          </p:nvPr>
        </p:nvSpPr>
        <p:spPr>
          <a:xfrm>
            <a:off x="1792288" y="5367338"/>
            <a:ext cx="5486400" cy="8049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32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28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24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10" name="Google Shape;110;p22"/>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1" name="Google Shape;111;p22"/>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2" name="Google Shape;112;p2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Nadpis a svislý text" type="vertTx">
  <p:cSld name="VERTICAL_TEXT">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457200" y="274638"/>
            <a:ext cx="8229600" cy="11433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115" name="Google Shape;115;p23"/>
          <p:cNvSpPr txBox="1">
            <a:spLocks noGrp="1"/>
          </p:cNvSpPr>
          <p:nvPr>
            <p:ph type="body" idx="1"/>
          </p:nvPr>
        </p:nvSpPr>
        <p:spPr>
          <a:xfrm rot="5400000">
            <a:off x="2308950" y="-251550"/>
            <a:ext cx="4526100" cy="82296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16" name="Google Shape;116;p23"/>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7" name="Google Shape;117;p23"/>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8" name="Google Shape;118;p2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Svislý nadpis a text" type="vertTitleAndTx">
  <p:cSld name="VERTICAL_TITLE_AND_VERTICAL_TEXT">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rot="5400000">
            <a:off x="4732350" y="2171688"/>
            <a:ext cx="5851500" cy="20574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121" name="Google Shape;121;p24"/>
          <p:cNvSpPr txBox="1">
            <a:spLocks noGrp="1"/>
          </p:cNvSpPr>
          <p:nvPr>
            <p:ph type="body" idx="1"/>
          </p:nvPr>
        </p:nvSpPr>
        <p:spPr>
          <a:xfrm rot="5400000">
            <a:off x="541350" y="190488"/>
            <a:ext cx="5851500" cy="60198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2" name="Google Shape;122;p24"/>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3" name="Google Shape;123;p24"/>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4" name="Google Shape;124;p2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c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457200" y="274638"/>
            <a:ext cx="8229600" cy="11433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52" name="Google Shape;52;p13"/>
          <p:cNvSpPr txBox="1">
            <a:spLocks noGrp="1"/>
          </p:cNvSpPr>
          <p:nvPr>
            <p:ph type="body" idx="1"/>
          </p:nvPr>
        </p:nvSpPr>
        <p:spPr>
          <a:xfrm>
            <a:off x="457200" y="1600200"/>
            <a:ext cx="8229600" cy="45261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uoUm34CnHdE" TargetMode="External"/><Relationship Id="rId2" Type="http://schemas.openxmlformats.org/officeDocument/2006/relationships/notesSlide" Target="../notesSlides/notesSlide10.xml"/><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hyperlink" Target="https://www.physik-im-advent.de/archiv/2018/en/door_14.html#door"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physics-in-advent.org/door_3.html#door" TargetMode="External"/><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https://www.physik-im-advent.de/archiv/2019/en/door_22.html#door"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hyperlink" Target="https://www.physik-im-advent.de/archiv/2018/en/door_7.html#door" TargetMode="External"/><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hyperlink" Target="https://cs.wikipedia.org/wiki/Naklon%C4%9Bn%C3%A1_rovina#Z%C3%A1vislost_tangenty_%C3%BAhlu_na_zrychlen%C3%AD" TargetMode="External"/><Relationship Id="rId2" Type="http://schemas.openxmlformats.org/officeDocument/2006/relationships/notesSlide" Target="../notesSlides/notesSlide25.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hyperlink" Target="mailto:kvapil@gytool.cz" TargetMode="External"/><Relationship Id="rId2" Type="http://schemas.openxmlformats.org/officeDocument/2006/relationships/notesSlide" Target="../notesSlides/notesSlide26.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s://phyphox.org/"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hyperlink" Target="https://www.youtube.com/c/PhyphoxOrg/featured"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5"/>
          <p:cNvSpPr txBox="1">
            <a:spLocks noGrp="1"/>
          </p:cNvSpPr>
          <p:nvPr>
            <p:ph type="ctrTitle"/>
          </p:nvPr>
        </p:nvSpPr>
        <p:spPr>
          <a:xfrm>
            <a:off x="0" y="1151475"/>
            <a:ext cx="9144000" cy="43713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3000" b="1">
              <a:latin typeface="Arial"/>
              <a:ea typeface="Arial"/>
              <a:cs typeface="Arial"/>
              <a:sym typeface="Arial"/>
            </a:endParaRPr>
          </a:p>
          <a:p>
            <a:pPr marL="0" lvl="0" indent="0" algn="ctr" rtl="0">
              <a:spcBef>
                <a:spcPts val="0"/>
              </a:spcBef>
              <a:spcAft>
                <a:spcPts val="0"/>
              </a:spcAft>
              <a:buClr>
                <a:schemeClr val="dk1"/>
              </a:buClr>
              <a:buSzPts val="1100"/>
              <a:buFont typeface="Arial"/>
              <a:buNone/>
            </a:pPr>
            <a:r>
              <a:rPr lang="cs" sz="4800" b="1">
                <a:latin typeface="Arial"/>
                <a:ea typeface="Arial"/>
                <a:cs typeface="Arial"/>
                <a:sym typeface="Arial"/>
              </a:rPr>
              <a:t>Aplikace </a:t>
            </a:r>
            <a:r>
              <a:rPr lang="cs" sz="4800" b="1">
                <a:solidFill>
                  <a:schemeClr val="lt1"/>
                </a:solidFill>
                <a:highlight>
                  <a:schemeClr val="dk1"/>
                </a:highlight>
                <a:latin typeface="Arial"/>
                <a:ea typeface="Arial"/>
                <a:cs typeface="Arial"/>
                <a:sym typeface="Arial"/>
              </a:rPr>
              <a:t>phy</a:t>
            </a:r>
            <a:r>
              <a:rPr lang="cs" sz="4800" b="1">
                <a:solidFill>
                  <a:srgbClr val="FF9900"/>
                </a:solidFill>
                <a:highlight>
                  <a:schemeClr val="dk1"/>
                </a:highlight>
                <a:latin typeface="Arial"/>
                <a:ea typeface="Arial"/>
                <a:cs typeface="Arial"/>
                <a:sym typeface="Arial"/>
              </a:rPr>
              <a:t>phox</a:t>
            </a:r>
            <a:endParaRPr sz="4800" b="1">
              <a:solidFill>
                <a:srgbClr val="FF9900"/>
              </a:solidFill>
              <a:highlight>
                <a:schemeClr val="dk1"/>
              </a:highlight>
              <a:latin typeface="Arial"/>
              <a:ea typeface="Arial"/>
              <a:cs typeface="Arial"/>
              <a:sym typeface="Arial"/>
            </a:endParaRPr>
          </a:p>
          <a:p>
            <a:pPr marL="0" marR="0" lvl="0" indent="0" algn="ctr" rtl="0">
              <a:spcBef>
                <a:spcPts val="0"/>
              </a:spcBef>
              <a:spcAft>
                <a:spcPts val="0"/>
              </a:spcAft>
              <a:buClr>
                <a:schemeClr val="dk1"/>
              </a:buClr>
              <a:buFont typeface="Calibri"/>
              <a:buNone/>
            </a:pPr>
            <a:endParaRPr sz="4800" b="1">
              <a:latin typeface="Arial"/>
              <a:ea typeface="Arial"/>
              <a:cs typeface="Arial"/>
              <a:sym typeface="Arial"/>
            </a:endParaRPr>
          </a:p>
          <a:p>
            <a:pPr marL="0" marR="0" lvl="0" indent="0" algn="l" rtl="0">
              <a:spcBef>
                <a:spcPts val="0"/>
              </a:spcBef>
              <a:spcAft>
                <a:spcPts val="0"/>
              </a:spcAft>
              <a:buClr>
                <a:schemeClr val="dk1"/>
              </a:buClr>
              <a:buFont typeface="Calibri"/>
              <a:buNone/>
            </a:pPr>
            <a:endParaRPr sz="1800">
              <a:latin typeface="Arial"/>
              <a:ea typeface="Arial"/>
              <a:cs typeface="Arial"/>
              <a:sym typeface="Arial"/>
            </a:endParaRPr>
          </a:p>
        </p:txBody>
      </p:sp>
      <p:sp>
        <p:nvSpPr>
          <p:cNvPr id="130" name="Google Shape;130;p25"/>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pic>
        <p:nvPicPr>
          <p:cNvPr id="131" name="Google Shape;131;p25"/>
          <p:cNvPicPr preferRelativeResize="0"/>
          <p:nvPr/>
        </p:nvPicPr>
        <p:blipFill rotWithShape="1">
          <a:blip r:embed="rId3">
            <a:alphaModFix/>
          </a:blip>
          <a:srcRect t="30306" b="26287"/>
          <a:stretch/>
        </p:blipFill>
        <p:spPr>
          <a:xfrm>
            <a:off x="3619500" y="324575"/>
            <a:ext cx="1905000" cy="8269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34"/>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Rychlost zvuku 1</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Dva mobily, Akustické stopky, tleskání, klidná chodba nebo klidné venkovní prostředí</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Originální návod: </a:t>
            </a:r>
            <a:r>
              <a:rPr lang="cs" sz="2400" u="sng">
                <a:solidFill>
                  <a:schemeClr val="hlink"/>
                </a:solidFill>
                <a:latin typeface="Arial"/>
                <a:ea typeface="Arial"/>
                <a:cs typeface="Arial"/>
                <a:sym typeface="Arial"/>
                <a:hlinkClick r:id="rId3"/>
              </a:rPr>
              <a:t>https://www.youtube.com/watch?v=uoUm34CnHdE</a:t>
            </a:r>
            <a:r>
              <a:rPr lang="cs" sz="2400">
                <a:latin typeface="Arial"/>
                <a:ea typeface="Arial"/>
                <a:cs typeface="Arial"/>
                <a:sym typeface="Arial"/>
              </a:rPr>
              <a:t> </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Physics in Advent:</a:t>
            </a:r>
            <a:endParaRPr sz="2400">
              <a:latin typeface="Arial"/>
              <a:ea typeface="Arial"/>
              <a:cs typeface="Arial"/>
              <a:sym typeface="Arial"/>
            </a:endParaRPr>
          </a:p>
          <a:p>
            <a:pPr marL="457200" lvl="0" indent="0" algn="l" rtl="0">
              <a:lnSpc>
                <a:spcPct val="115000"/>
              </a:lnSpc>
              <a:spcBef>
                <a:spcPts val="0"/>
              </a:spcBef>
              <a:spcAft>
                <a:spcPts val="0"/>
              </a:spcAft>
              <a:buNone/>
            </a:pPr>
            <a:r>
              <a:rPr lang="cs" sz="2400" u="sng">
                <a:solidFill>
                  <a:srgbClr val="1155CC"/>
                </a:solidFill>
                <a:latin typeface="Arial"/>
                <a:ea typeface="Arial"/>
                <a:cs typeface="Arial"/>
                <a:sym typeface="Arial"/>
                <a:hlinkClick r:id="rId4">
                  <a:extLst>
                    <a:ext uri="{A12FA001-AC4F-418D-AE19-62706E023703}">
                      <ahyp:hlinkClr xmlns:ahyp="http://schemas.microsoft.com/office/drawing/2018/hyperlinkcolor" val="tx"/>
                    </a:ext>
                  </a:extLst>
                </a:hlinkClick>
              </a:rPr>
              <a:t>https://www.physik-im-advent.de/archiv/2018/en/door_14.html#door</a:t>
            </a:r>
            <a:endParaRPr sz="2400">
              <a:latin typeface="Arial"/>
              <a:ea typeface="Arial"/>
              <a:cs typeface="Arial"/>
              <a:sym typeface="Arial"/>
            </a:endParaRPr>
          </a:p>
        </p:txBody>
      </p:sp>
      <p:pic>
        <p:nvPicPr>
          <p:cNvPr id="202" name="Google Shape;202;p34"/>
          <p:cNvPicPr preferRelativeResize="0"/>
          <p:nvPr/>
        </p:nvPicPr>
        <p:blipFill rotWithShape="1">
          <a:blip r:embed="rId5">
            <a:alphaModFix/>
          </a:blip>
          <a:srcRect t="30306" b="26287"/>
          <a:stretch/>
        </p:blipFill>
        <p:spPr>
          <a:xfrm>
            <a:off x="152400" y="324575"/>
            <a:ext cx="1905000" cy="826900"/>
          </a:xfrm>
          <a:prstGeom prst="rect">
            <a:avLst/>
          </a:prstGeom>
          <a:noFill/>
          <a:ln>
            <a:noFill/>
          </a:ln>
        </p:spPr>
      </p:pic>
      <p:sp>
        <p:nvSpPr>
          <p:cNvPr id="203" name="Google Shape;203;p34"/>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204" name="Google Shape;204;p34"/>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35"/>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Rychlost zvuku 2</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Potřebujete drátová sluchátka, tři ruličky toaletního papíru, fixu nebo izolepu, pravítko.</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Návod i řešení ;-) </a:t>
            </a:r>
            <a:r>
              <a:rPr lang="cs" sz="2400" u="sng">
                <a:solidFill>
                  <a:srgbClr val="1155CC"/>
                </a:solidFill>
                <a:latin typeface="Arial"/>
                <a:ea typeface="Arial"/>
                <a:cs typeface="Arial"/>
                <a:sym typeface="Arial"/>
                <a:hlinkClick r:id="rId3">
                  <a:extLst>
                    <a:ext uri="{A12FA001-AC4F-418D-AE19-62706E023703}">
                      <ahyp:hlinkClr xmlns:ahyp="http://schemas.microsoft.com/office/drawing/2018/hyperlinkcolor" val="tx"/>
                    </a:ext>
                  </a:extLst>
                </a:hlinkClick>
              </a:rPr>
              <a:t>https://www.physics-in-advent.org/door_3.html#door</a:t>
            </a:r>
            <a:r>
              <a:rPr lang="cs" sz="2400">
                <a:latin typeface="Arial"/>
                <a:ea typeface="Arial"/>
                <a:cs typeface="Arial"/>
                <a:sym typeface="Arial"/>
              </a:rPr>
              <a:t> </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Využívá skládání (interferenci) dvou stejných vln se vzájemným posunutím.</a:t>
            </a:r>
            <a:endParaRPr sz="2400">
              <a:latin typeface="Arial"/>
              <a:ea typeface="Arial"/>
              <a:cs typeface="Arial"/>
              <a:sym typeface="Arial"/>
            </a:endParaRPr>
          </a:p>
        </p:txBody>
      </p:sp>
      <p:pic>
        <p:nvPicPr>
          <p:cNvPr id="210" name="Google Shape;210;p35"/>
          <p:cNvPicPr preferRelativeResize="0"/>
          <p:nvPr/>
        </p:nvPicPr>
        <p:blipFill rotWithShape="1">
          <a:blip r:embed="rId4">
            <a:alphaModFix/>
          </a:blip>
          <a:srcRect t="30306" b="26287"/>
          <a:stretch/>
        </p:blipFill>
        <p:spPr>
          <a:xfrm>
            <a:off x="152400" y="324575"/>
            <a:ext cx="1905000" cy="826900"/>
          </a:xfrm>
          <a:prstGeom prst="rect">
            <a:avLst/>
          </a:prstGeom>
          <a:noFill/>
          <a:ln>
            <a:noFill/>
          </a:ln>
        </p:spPr>
      </p:pic>
      <p:sp>
        <p:nvSpPr>
          <p:cNvPr id="211" name="Google Shape;211;p35"/>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212" name="Google Shape;212;p35"/>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36"/>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Rychlost zvuku 2</a:t>
            </a:r>
            <a:endParaRPr sz="3600" b="1">
              <a:latin typeface="Arial"/>
              <a:ea typeface="Arial"/>
              <a:cs typeface="Arial"/>
              <a:sym typeface="Arial"/>
            </a:endParaRPr>
          </a:p>
          <a:p>
            <a:pPr marL="0" lvl="0" indent="0" algn="ctr" rtl="0">
              <a:spcBef>
                <a:spcPts val="0"/>
              </a:spcBef>
              <a:spcAft>
                <a:spcPts val="0"/>
              </a:spcAft>
              <a:buNone/>
            </a:pPr>
            <a:endParaRPr sz="3600" b="1">
              <a:latin typeface="Arial"/>
              <a:ea typeface="Arial"/>
              <a:cs typeface="Arial"/>
              <a:sym typeface="Arial"/>
            </a:endParaRPr>
          </a:p>
          <a:p>
            <a:pPr marL="0" lvl="0" indent="0" algn="ctr" rtl="0">
              <a:spcBef>
                <a:spcPts val="0"/>
              </a:spcBef>
              <a:spcAft>
                <a:spcPts val="0"/>
              </a:spcAft>
              <a:buNone/>
            </a:pPr>
            <a:endParaRPr sz="3600" b="1">
              <a:latin typeface="Arial"/>
              <a:ea typeface="Arial"/>
              <a:cs typeface="Arial"/>
              <a:sym typeface="Arial"/>
            </a:endParaRPr>
          </a:p>
          <a:p>
            <a:pPr marL="0" lvl="0" indent="0" algn="ctr" rtl="0">
              <a:spcBef>
                <a:spcPts val="0"/>
              </a:spcBef>
              <a:spcAft>
                <a:spcPts val="0"/>
              </a:spcAft>
              <a:buNone/>
            </a:pPr>
            <a:endParaRPr sz="3600" b="1">
              <a:latin typeface="Arial"/>
              <a:ea typeface="Arial"/>
              <a:cs typeface="Arial"/>
              <a:sym typeface="Arial"/>
            </a:endParaRPr>
          </a:p>
          <a:p>
            <a:pPr marL="0" lvl="0" indent="0" algn="ctr" rtl="0">
              <a:spcBef>
                <a:spcPts val="0"/>
              </a:spcBef>
              <a:spcAft>
                <a:spcPts val="0"/>
              </a:spcAft>
              <a:buNone/>
            </a:pPr>
            <a:endParaRPr sz="3600" b="1">
              <a:latin typeface="Arial"/>
              <a:ea typeface="Arial"/>
              <a:cs typeface="Arial"/>
              <a:sym typeface="Arial"/>
            </a:endParaRPr>
          </a:p>
          <a:p>
            <a:pPr marL="0" lvl="0" indent="0" algn="ctr" rtl="0">
              <a:spcBef>
                <a:spcPts val="0"/>
              </a:spcBef>
              <a:spcAft>
                <a:spcPts val="0"/>
              </a:spcAft>
              <a:buNone/>
            </a:pPr>
            <a:endParaRPr sz="3600" b="1">
              <a:latin typeface="Arial"/>
              <a:ea typeface="Arial"/>
              <a:cs typeface="Arial"/>
              <a:sym typeface="Arial"/>
            </a:endParaRPr>
          </a:p>
          <a:p>
            <a:pPr marL="0" lvl="0" indent="0" algn="ctr" rtl="0">
              <a:spcBef>
                <a:spcPts val="0"/>
              </a:spcBef>
              <a:spcAft>
                <a:spcPts val="0"/>
              </a:spcAft>
              <a:buNone/>
            </a:pPr>
            <a:endParaRPr sz="3600" b="1">
              <a:latin typeface="Arial"/>
              <a:ea typeface="Arial"/>
              <a:cs typeface="Arial"/>
              <a:sym typeface="Arial"/>
            </a:endParaRPr>
          </a:p>
          <a:p>
            <a:pPr marL="457200" lvl="0" indent="0" algn="l" rtl="0">
              <a:lnSpc>
                <a:spcPct val="115000"/>
              </a:lnSpc>
              <a:spcBef>
                <a:spcPts val="0"/>
              </a:spcBef>
              <a:spcAft>
                <a:spcPts val="0"/>
              </a:spcAft>
              <a:buNone/>
            </a:pPr>
            <a:endParaRPr sz="2400">
              <a:latin typeface="Arial"/>
              <a:ea typeface="Arial"/>
              <a:cs typeface="Arial"/>
              <a:sym typeface="Arial"/>
            </a:endParaRPr>
          </a:p>
          <a:p>
            <a:pPr marL="457200" lvl="0" indent="0" algn="l" rtl="0">
              <a:lnSpc>
                <a:spcPct val="115000"/>
              </a:lnSpc>
              <a:spcBef>
                <a:spcPts val="0"/>
              </a:spcBef>
              <a:spcAft>
                <a:spcPts val="0"/>
              </a:spcAft>
              <a:buNone/>
            </a:pPr>
            <a:endParaRPr sz="2400">
              <a:latin typeface="Arial"/>
              <a:ea typeface="Arial"/>
              <a:cs typeface="Arial"/>
              <a:sym typeface="Arial"/>
            </a:endParaRPr>
          </a:p>
        </p:txBody>
      </p:sp>
      <p:pic>
        <p:nvPicPr>
          <p:cNvPr id="218" name="Google Shape;218;p36"/>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219" name="Google Shape;219;p36"/>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220" name="Google Shape;220;p36"/>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pic>
        <p:nvPicPr>
          <p:cNvPr id="221" name="Google Shape;221;p36"/>
          <p:cNvPicPr preferRelativeResize="0"/>
          <p:nvPr/>
        </p:nvPicPr>
        <p:blipFill>
          <a:blip r:embed="rId4">
            <a:alphaModFix/>
          </a:blip>
          <a:stretch>
            <a:fillRect/>
          </a:stretch>
        </p:blipFill>
        <p:spPr>
          <a:xfrm>
            <a:off x="1130373" y="1877813"/>
            <a:ext cx="6853550" cy="35700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7"/>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Výška tónu</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V části Akustika otevřete a prozkoumejte Tónový generátor</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Dále s pomocí hlasu nebo hudebního nástroje změřte frekvenci několika tónů (nejlépe v oktávách či kvintách) nástrojem Zvuková autokorelace</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Máte-li trubičku, spočítejte vlnovou délku tónu a porovnejte ji s délkou trubičky...</a:t>
            </a:r>
            <a:endParaRPr sz="2400">
              <a:latin typeface="Arial"/>
              <a:ea typeface="Arial"/>
              <a:cs typeface="Arial"/>
              <a:sym typeface="Arial"/>
            </a:endParaRPr>
          </a:p>
        </p:txBody>
      </p:sp>
      <p:pic>
        <p:nvPicPr>
          <p:cNvPr id="227" name="Google Shape;227;p37"/>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228" name="Google Shape;228;p37"/>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229" name="Google Shape;229;p37"/>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8"/>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Barva tónu</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Stále v nástroji Zvuková autokorelace na záložce Neupravená data si zobrazte a sdílejte (tj. uložte si) screenshoty průběhů různých hlásek (hm, a, e, i, y, o, u, ž, š, č, ř). Je vhodné si nastavit časování měření (např. 2 s předem, 1 s měření). Lze použít také Zvukový záznam (na 100 ms).</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Máte-li k dispozici různé hudební nástroje (nebo nástroj a hlas), můžete porovnat barvu jejich (stejně vysokých) tónů.</a:t>
            </a:r>
            <a:endParaRPr sz="2400">
              <a:latin typeface="Arial"/>
              <a:ea typeface="Arial"/>
              <a:cs typeface="Arial"/>
              <a:sym typeface="Arial"/>
            </a:endParaRPr>
          </a:p>
        </p:txBody>
      </p:sp>
      <p:pic>
        <p:nvPicPr>
          <p:cNvPr id="235" name="Google Shape;235;p38"/>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236" name="Google Shape;236;p38"/>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237" name="Google Shape;237;p38"/>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39"/>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Znázornění melodie</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V nástroji Zvukové spektrum na záložce Historie můžete zajímavě znázornit měnící se melodii a vyšší harmonické frekvence. Je dobré si rozkliknout samotný graf s názvem Historie a zvětšit si nízké frekvence.</a:t>
            </a:r>
            <a:endParaRPr sz="2400">
              <a:latin typeface="Arial"/>
              <a:ea typeface="Arial"/>
              <a:cs typeface="Arial"/>
              <a:sym typeface="Arial"/>
            </a:endParaRPr>
          </a:p>
        </p:txBody>
      </p:sp>
      <p:pic>
        <p:nvPicPr>
          <p:cNvPr id="243" name="Google Shape;243;p39"/>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244" name="Google Shape;244;p39"/>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245" name="Google Shape;245;p39"/>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40"/>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Rázy</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Máme-li k dispozici dvě ladičky, můžeme jednu rozladit (např. připevníme gumičku na jednu nožku) a zaposlouchat se do rázů. </a:t>
            </a:r>
            <a:r>
              <a:rPr lang="cs" sz="2400" u="sng">
                <a:solidFill>
                  <a:srgbClr val="1155CC"/>
                </a:solidFill>
                <a:latin typeface="Arial"/>
                <a:ea typeface="Arial"/>
                <a:cs typeface="Arial"/>
                <a:sym typeface="Arial"/>
                <a:hlinkClick r:id="rId3">
                  <a:extLst>
                    <a:ext uri="{A12FA001-AC4F-418D-AE19-62706E023703}">
                      <ahyp:hlinkClr xmlns:ahyp="http://schemas.microsoft.com/office/drawing/2018/hyperlinkcolor" val="tx"/>
                    </a:ext>
                  </a:extLst>
                </a:hlinkClick>
              </a:rPr>
              <a:t>https://www.physik-im-advent.de/archiv/2019/en/door_22.html#door</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Pro snímání zapněte Zvukové spektrum/Neupravená data nebo Zvukový záznam (max. délka úseku je však jen 500 ms).</a:t>
            </a:r>
            <a:endParaRPr sz="2400">
              <a:latin typeface="Arial"/>
              <a:ea typeface="Arial"/>
              <a:cs typeface="Arial"/>
              <a:sym typeface="Arial"/>
            </a:endParaRPr>
          </a:p>
        </p:txBody>
      </p:sp>
      <p:pic>
        <p:nvPicPr>
          <p:cNvPr id="251" name="Google Shape;251;p40"/>
          <p:cNvPicPr preferRelativeResize="0"/>
          <p:nvPr/>
        </p:nvPicPr>
        <p:blipFill rotWithShape="1">
          <a:blip r:embed="rId4">
            <a:alphaModFix/>
          </a:blip>
          <a:srcRect t="30306" b="26287"/>
          <a:stretch/>
        </p:blipFill>
        <p:spPr>
          <a:xfrm>
            <a:off x="152400" y="324575"/>
            <a:ext cx="1905000" cy="826900"/>
          </a:xfrm>
          <a:prstGeom prst="rect">
            <a:avLst/>
          </a:prstGeom>
          <a:noFill/>
          <a:ln>
            <a:noFill/>
          </a:ln>
        </p:spPr>
      </p:pic>
      <p:sp>
        <p:nvSpPr>
          <p:cNvPr id="252" name="Google Shape;252;p40"/>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253" name="Google Shape;253;p40"/>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41"/>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Zkoumáme magnetické pole</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V oddílu Senzory otevřete Magnetometr.</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Spustíme měření a malým feritovým magnetem hledáme magnetický senzor a prozkoumáme, jak se mění měřené hodnoty v závislosti na poloze a vzdálenosti magnetu od čidla.</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Úkol na doma - určete orientaci os x, y, z a zjistěte, jak je to v tomto měření s magnetickým polem Země.</a:t>
            </a:r>
            <a:endParaRPr sz="2400">
              <a:latin typeface="Arial"/>
              <a:ea typeface="Arial"/>
              <a:cs typeface="Arial"/>
              <a:sym typeface="Arial"/>
            </a:endParaRPr>
          </a:p>
        </p:txBody>
      </p:sp>
      <p:pic>
        <p:nvPicPr>
          <p:cNvPr id="259" name="Google Shape;259;p41"/>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260" name="Google Shape;260;p41"/>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261" name="Google Shape;261;p41"/>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42"/>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Magnetické kyvadlo</a:t>
            </a:r>
            <a:endParaRPr sz="3600" b="1">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V oddílu Senzory otevřeme Magnetometr.</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Malý feritový magnet přilepíme oboustrannou lepicí páskou ke středu nitě/tenkého provázku délky asi 50 až 60 cm tak, abychom vytvořili dvojitý závěs, magnet zavěsíme nad magnetický senzor mobilu. Určíme délku tohoto kyvadla, z něj spočítáme periodu.</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Spustíme měření s odloženým startem a rozkmitáme kyvadlo. Z naměřených dat opět určíme periodu kmitu (pozor na kyv vs. kmit) a obě periody porovnáme.</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Uložte si screenshot hodnot odečtených v grafu.</a:t>
            </a:r>
            <a:endParaRPr sz="2400">
              <a:latin typeface="Arial"/>
              <a:ea typeface="Arial"/>
              <a:cs typeface="Arial"/>
              <a:sym typeface="Arial"/>
            </a:endParaRPr>
          </a:p>
        </p:txBody>
      </p:sp>
      <p:pic>
        <p:nvPicPr>
          <p:cNvPr id="267" name="Google Shape;267;p42"/>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268" name="Google Shape;268;p42"/>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269" name="Google Shape;269;p42"/>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43"/>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Magnetické pole vodiče s proudem</a:t>
            </a:r>
            <a:endParaRPr sz="3600" b="1">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V oddílu Senzory otevřeme Magnetometr. Mobil položíme na okraj stolu tak, aby přečníval asi 2 cm přes okraj stolu užší stranou a částí, ve které se nachází magnetický senzor.</a:t>
            </a:r>
            <a:endParaRPr sz="2400">
              <a:latin typeface="Arial"/>
              <a:ea typeface="Arial"/>
              <a:cs typeface="Arial"/>
              <a:sym typeface="Arial"/>
            </a:endParaRPr>
          </a:p>
          <a:p>
            <a:pPr marL="45720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Ustřihneme asi 20 cm dlouhý a 2 cm široký proužek alobalu. Proužek alobalu položíme přes vyčnívající část mobilu, spustíme měření, pod mobilem krátce propojíme konce alobalu s kontakty AA článku a sledujeme výsledek. Poté obrátíme směr proudu.</a:t>
            </a:r>
            <a:endParaRPr sz="2400">
              <a:latin typeface="Arial"/>
              <a:ea typeface="Arial"/>
              <a:cs typeface="Arial"/>
              <a:sym typeface="Arial"/>
            </a:endParaRPr>
          </a:p>
          <a:p>
            <a:pPr marL="457200" lvl="0" indent="-342900" algn="l" rtl="0">
              <a:lnSpc>
                <a:spcPct val="115000"/>
              </a:lnSpc>
              <a:spcBef>
                <a:spcPts val="0"/>
              </a:spcBef>
              <a:spcAft>
                <a:spcPts val="0"/>
              </a:spcAft>
              <a:buSzPts val="1800"/>
              <a:buFont typeface="Arial"/>
              <a:buChar char="●"/>
            </a:pPr>
            <a:r>
              <a:rPr lang="cs" sz="1800" u="sng">
                <a:solidFill>
                  <a:srgbClr val="1155CC"/>
                </a:solidFill>
                <a:latin typeface="Arial"/>
                <a:ea typeface="Arial"/>
                <a:cs typeface="Arial"/>
                <a:sym typeface="Arial"/>
                <a:hlinkClick r:id="rId3">
                  <a:extLst>
                    <a:ext uri="{A12FA001-AC4F-418D-AE19-62706E023703}">
                      <ahyp:hlinkClr xmlns:ahyp="http://schemas.microsoft.com/office/drawing/2018/hyperlinkcolor" val="tx"/>
                    </a:ext>
                  </a:extLst>
                </a:hlinkClick>
              </a:rPr>
              <a:t>https://www.physik-im-advent.de/archiv/2018/en/door_7.html#door</a:t>
            </a:r>
            <a:endParaRPr sz="1800">
              <a:latin typeface="Arial"/>
              <a:ea typeface="Arial"/>
              <a:cs typeface="Arial"/>
              <a:sym typeface="Arial"/>
            </a:endParaRPr>
          </a:p>
        </p:txBody>
      </p:sp>
      <p:pic>
        <p:nvPicPr>
          <p:cNvPr id="275" name="Google Shape;275;p43"/>
          <p:cNvPicPr preferRelativeResize="0"/>
          <p:nvPr/>
        </p:nvPicPr>
        <p:blipFill rotWithShape="1">
          <a:blip r:embed="rId4">
            <a:alphaModFix/>
          </a:blip>
          <a:srcRect t="30306" b="26287"/>
          <a:stretch/>
        </p:blipFill>
        <p:spPr>
          <a:xfrm>
            <a:off x="152400" y="324575"/>
            <a:ext cx="1905000" cy="826900"/>
          </a:xfrm>
          <a:prstGeom prst="rect">
            <a:avLst/>
          </a:prstGeom>
          <a:noFill/>
          <a:ln>
            <a:noFill/>
          </a:ln>
        </p:spPr>
      </p:pic>
      <p:sp>
        <p:nvSpPr>
          <p:cNvPr id="276" name="Google Shape;276;p43"/>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277" name="Google Shape;277;p43"/>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6"/>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cs" sz="2400" b="1"/>
              <a:t>Program dílny Aplikace </a:t>
            </a:r>
            <a:r>
              <a:rPr lang="cs" sz="2400" b="1">
                <a:solidFill>
                  <a:schemeClr val="lt1"/>
                </a:solidFill>
                <a:highlight>
                  <a:schemeClr val="dk1"/>
                </a:highlight>
                <a:latin typeface="Arial"/>
                <a:ea typeface="Arial"/>
                <a:cs typeface="Arial"/>
                <a:sym typeface="Arial"/>
              </a:rPr>
              <a:t>phy</a:t>
            </a:r>
            <a:r>
              <a:rPr lang="cs" sz="2400" b="1">
                <a:solidFill>
                  <a:srgbClr val="FF9900"/>
                </a:solidFill>
                <a:highlight>
                  <a:schemeClr val="dk1"/>
                </a:highlight>
                <a:latin typeface="Arial"/>
                <a:ea typeface="Arial"/>
                <a:cs typeface="Arial"/>
                <a:sym typeface="Arial"/>
              </a:rPr>
              <a:t>phox</a:t>
            </a:r>
            <a:endParaRPr sz="2400" b="1"/>
          </a:p>
          <a:p>
            <a:pPr marL="457200" marR="0" lvl="0" indent="-355600" algn="l" rtl="0">
              <a:lnSpc>
                <a:spcPct val="100000"/>
              </a:lnSpc>
              <a:spcBef>
                <a:spcPts val="0"/>
              </a:spcBef>
              <a:spcAft>
                <a:spcPts val="0"/>
              </a:spcAft>
              <a:buSzPts val="2000"/>
              <a:buAutoNum type="arabicPeriod"/>
            </a:pPr>
            <a:r>
              <a:rPr lang="cs" sz="2000"/>
              <a:t>Co to je...</a:t>
            </a:r>
            <a:endParaRPr sz="2000"/>
          </a:p>
          <a:p>
            <a:pPr marL="457200" lvl="0" indent="-355600" algn="l" rtl="0">
              <a:spcBef>
                <a:spcPts val="0"/>
              </a:spcBef>
              <a:spcAft>
                <a:spcPts val="0"/>
              </a:spcAft>
              <a:buSzPts val="2000"/>
              <a:buAutoNum type="arabicPeriod"/>
            </a:pPr>
            <a:r>
              <a:rPr lang="cs" sz="2000"/>
              <a:t>Co umí můj telefon… senzory v mobilu a jejich parametry</a:t>
            </a:r>
            <a:endParaRPr sz="2000"/>
          </a:p>
          <a:p>
            <a:pPr marL="457200" lvl="0" indent="-355600" algn="l" rtl="0">
              <a:spcBef>
                <a:spcPts val="0"/>
              </a:spcBef>
              <a:spcAft>
                <a:spcPts val="0"/>
              </a:spcAft>
              <a:buSzPts val="2000"/>
              <a:buAutoNum type="arabicPeriod"/>
            </a:pPr>
            <a:r>
              <a:rPr lang="cs" sz="2000"/>
              <a:t>Stopky</a:t>
            </a:r>
            <a:endParaRPr sz="2000"/>
          </a:p>
          <a:p>
            <a:pPr marL="457200" lvl="0" indent="-355600" algn="l" rtl="0">
              <a:spcBef>
                <a:spcPts val="0"/>
              </a:spcBef>
              <a:spcAft>
                <a:spcPts val="0"/>
              </a:spcAft>
              <a:buSzPts val="2000"/>
              <a:buAutoNum type="arabicPeriod"/>
            </a:pPr>
            <a:r>
              <a:rPr lang="cs" sz="2000"/>
              <a:t>Zrychlení a osy</a:t>
            </a:r>
            <a:endParaRPr sz="2000"/>
          </a:p>
          <a:p>
            <a:pPr marL="457200" lvl="0" indent="-355600" algn="l" rtl="0">
              <a:spcBef>
                <a:spcPts val="0"/>
              </a:spcBef>
              <a:spcAft>
                <a:spcPts val="0"/>
              </a:spcAft>
              <a:buSzPts val="2000"/>
              <a:buAutoNum type="arabicPeriod"/>
            </a:pPr>
            <a:r>
              <a:rPr lang="cs" sz="2000"/>
              <a:t>Časování experimentu a beztížný stav</a:t>
            </a:r>
            <a:endParaRPr sz="2000"/>
          </a:p>
          <a:p>
            <a:pPr marL="457200" lvl="0" indent="-355600" algn="l" rtl="0">
              <a:spcBef>
                <a:spcPts val="0"/>
              </a:spcBef>
              <a:spcAft>
                <a:spcPts val="0"/>
              </a:spcAft>
              <a:buSzPts val="2000"/>
              <a:buAutoNum type="arabicPeriod"/>
            </a:pPr>
            <a:r>
              <a:rPr lang="cs" sz="2000"/>
              <a:t>Sdílení obrazovky</a:t>
            </a:r>
            <a:endParaRPr sz="2000"/>
          </a:p>
          <a:p>
            <a:pPr marL="457200" lvl="0" indent="-355600" algn="l" rtl="0">
              <a:spcBef>
                <a:spcPts val="0"/>
              </a:spcBef>
              <a:spcAft>
                <a:spcPts val="0"/>
              </a:spcAft>
              <a:buSzPts val="2000"/>
              <a:buAutoNum type="arabicPeriod"/>
            </a:pPr>
            <a:r>
              <a:rPr lang="cs" sz="2000"/>
              <a:t>Odraz míčku</a:t>
            </a:r>
            <a:endParaRPr sz="2000"/>
          </a:p>
          <a:p>
            <a:pPr marL="457200" lvl="0" indent="-355600" algn="l" rtl="0">
              <a:spcBef>
                <a:spcPts val="0"/>
              </a:spcBef>
              <a:spcAft>
                <a:spcPts val="0"/>
              </a:spcAft>
              <a:buSzPts val="2000"/>
              <a:buAutoNum type="arabicPeriod"/>
            </a:pPr>
            <a:r>
              <a:rPr lang="cs" sz="2000"/>
              <a:t>Rychlost zvuku</a:t>
            </a:r>
            <a:endParaRPr sz="2000"/>
          </a:p>
          <a:p>
            <a:pPr marL="457200" lvl="0" indent="-355600" algn="l" rtl="0">
              <a:spcBef>
                <a:spcPts val="0"/>
              </a:spcBef>
              <a:spcAft>
                <a:spcPts val="0"/>
              </a:spcAft>
              <a:buSzPts val="2000"/>
              <a:buAutoNum type="arabicPeriod"/>
            </a:pPr>
            <a:r>
              <a:rPr lang="cs" sz="2000"/>
              <a:t>Výška a barva tónu</a:t>
            </a:r>
            <a:endParaRPr sz="2000"/>
          </a:p>
          <a:p>
            <a:pPr marL="457200" lvl="0" indent="-355600" algn="l" rtl="0">
              <a:spcBef>
                <a:spcPts val="0"/>
              </a:spcBef>
              <a:spcAft>
                <a:spcPts val="0"/>
              </a:spcAft>
              <a:buSzPts val="2000"/>
              <a:buAutoNum type="arabicPeriod"/>
            </a:pPr>
            <a:r>
              <a:rPr lang="cs" sz="2000"/>
              <a:t>Rázy</a:t>
            </a:r>
            <a:endParaRPr sz="2000"/>
          </a:p>
          <a:p>
            <a:pPr marL="457200" lvl="0" indent="-355600" algn="l" rtl="0">
              <a:spcBef>
                <a:spcPts val="0"/>
              </a:spcBef>
              <a:spcAft>
                <a:spcPts val="0"/>
              </a:spcAft>
              <a:buSzPts val="2000"/>
              <a:buAutoNum type="arabicPeriod"/>
            </a:pPr>
            <a:r>
              <a:rPr lang="cs" sz="2000"/>
              <a:t>Magnetické pole, kyvadlo</a:t>
            </a:r>
            <a:endParaRPr sz="2000"/>
          </a:p>
          <a:p>
            <a:pPr marL="457200" lvl="0" indent="-355600" algn="l" rtl="0">
              <a:spcBef>
                <a:spcPts val="0"/>
              </a:spcBef>
              <a:spcAft>
                <a:spcPts val="0"/>
              </a:spcAft>
              <a:buSzPts val="2000"/>
              <a:buAutoNum type="arabicPeriod"/>
            </a:pPr>
            <a:r>
              <a:rPr lang="cs" sz="2000"/>
              <a:t>Magnetické pole vodiče s proudem</a:t>
            </a:r>
            <a:endParaRPr sz="2000"/>
          </a:p>
          <a:p>
            <a:pPr marL="457200" marR="0" lvl="0" indent="-355600" algn="l" rtl="0">
              <a:lnSpc>
                <a:spcPct val="100000"/>
              </a:lnSpc>
              <a:spcBef>
                <a:spcPts val="0"/>
              </a:spcBef>
              <a:spcAft>
                <a:spcPts val="0"/>
              </a:spcAft>
              <a:buSzPts val="2000"/>
              <a:buAutoNum type="arabicPeriod"/>
            </a:pPr>
            <a:r>
              <a:rPr lang="cs" sz="2000"/>
              <a:t>Stabilita tuhého tělesa</a:t>
            </a:r>
            <a:endParaRPr sz="2000"/>
          </a:p>
          <a:p>
            <a:pPr marL="457200" marR="0" lvl="0" indent="-355600" algn="l" rtl="0">
              <a:lnSpc>
                <a:spcPct val="100000"/>
              </a:lnSpc>
              <a:spcBef>
                <a:spcPts val="0"/>
              </a:spcBef>
              <a:spcAft>
                <a:spcPts val="0"/>
              </a:spcAft>
              <a:buSzPts val="2000"/>
              <a:buAutoNum type="arabicPeriod"/>
            </a:pPr>
            <a:r>
              <a:rPr lang="cs" sz="2000"/>
              <a:t>Součinitel smykového tření</a:t>
            </a:r>
            <a:endParaRPr sz="2000"/>
          </a:p>
        </p:txBody>
      </p:sp>
      <p:pic>
        <p:nvPicPr>
          <p:cNvPr id="137" name="Google Shape;137;p26"/>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138" name="Google Shape;138;p26"/>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139" name="Google Shape;139;p26"/>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44"/>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Stabilita tuhého tělesa </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nakloněná rovina (víko od krabice, kuchyňské prkénko, deska apod.), pravítko, lepicí páska, tužka/fix, nůžky, krabička od sirek a několik dalších pravidelných předmětů s hranou </a:t>
            </a: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Na desku nalepte jednu či víc vrstev pásky jako vodorovnou zarážku pro krabičku.</a:t>
            </a:r>
            <a:endParaRPr sz="2400">
              <a:latin typeface="Arial"/>
              <a:ea typeface="Arial"/>
              <a:cs typeface="Arial"/>
              <a:sym typeface="Arial"/>
            </a:endParaRPr>
          </a:p>
          <a:p>
            <a:pPr marL="0" lvl="0" indent="0" algn="l" rtl="0">
              <a:spcBef>
                <a:spcPts val="0"/>
              </a:spcBef>
              <a:spcAft>
                <a:spcPts val="0"/>
              </a:spcAft>
              <a:buNone/>
            </a:pPr>
            <a:endParaRPr sz="1800">
              <a:latin typeface="Arial"/>
              <a:ea typeface="Arial"/>
              <a:cs typeface="Arial"/>
              <a:sym typeface="Arial"/>
            </a:endParaRPr>
          </a:p>
        </p:txBody>
      </p:sp>
      <p:pic>
        <p:nvPicPr>
          <p:cNvPr id="283" name="Google Shape;283;p44"/>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284" name="Google Shape;284;p44"/>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285" name="Google Shape;285;p44"/>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45"/>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Stabilita tuhého tělesa </a:t>
            </a:r>
            <a:endParaRPr sz="3600" b="1">
              <a:latin typeface="Arial"/>
              <a:ea typeface="Arial"/>
              <a:cs typeface="Arial"/>
              <a:sym typeface="Arial"/>
            </a:endParaRPr>
          </a:p>
          <a:p>
            <a:pPr marL="0" lvl="0" indent="0" algn="l" rtl="0">
              <a:spcBef>
                <a:spcPts val="0"/>
              </a:spcBef>
              <a:spcAft>
                <a:spcPts val="0"/>
              </a:spcAft>
              <a:buNone/>
            </a:pPr>
            <a:r>
              <a:rPr lang="cs" sz="2400" b="1">
                <a:latin typeface="Arial"/>
                <a:ea typeface="Arial"/>
                <a:cs typeface="Arial"/>
                <a:sym typeface="Arial"/>
              </a:rPr>
              <a:t>Úkol 1:</a:t>
            </a:r>
            <a:endParaRPr sz="2400" b="1">
              <a:latin typeface="Arial"/>
              <a:ea typeface="Arial"/>
              <a:cs typeface="Arial"/>
              <a:sym typeface="Arial"/>
            </a:endParaRPr>
          </a:p>
          <a:p>
            <a:pPr marL="457200" lvl="0" indent="-381000" algn="l" rtl="0">
              <a:spcBef>
                <a:spcPts val="0"/>
              </a:spcBef>
              <a:spcAft>
                <a:spcPts val="0"/>
              </a:spcAft>
              <a:buSzPts val="2400"/>
              <a:buFont typeface="Arial"/>
              <a:buAutoNum type="alphaLcParenR"/>
            </a:pPr>
            <a:r>
              <a:rPr lang="cs" sz="2400">
                <a:latin typeface="Arial"/>
                <a:ea typeface="Arial"/>
                <a:cs typeface="Arial"/>
                <a:sym typeface="Arial"/>
              </a:rPr>
              <a:t>Prozkoumejte stabilitu jedné polohy krabičky od sirek pomocí náklonu roviny - odhadněte úhel, při kterém se krabička dostává ze stabilní do vratké polohy, a poté úhel změřte pomocí experimentu Náklon v části Nástroje. Úhel potom také spočítejte pomocí rozměrů krabičky.</a:t>
            </a:r>
            <a:endParaRPr sz="2400">
              <a:latin typeface="Arial"/>
              <a:ea typeface="Arial"/>
              <a:cs typeface="Arial"/>
              <a:sym typeface="Arial"/>
            </a:endParaRPr>
          </a:p>
          <a:p>
            <a:pPr marL="457200" lvl="0" indent="-381000" algn="l" rtl="0">
              <a:spcBef>
                <a:spcPts val="0"/>
              </a:spcBef>
              <a:spcAft>
                <a:spcPts val="0"/>
              </a:spcAft>
              <a:buSzPts val="2400"/>
              <a:buFont typeface="Arial"/>
              <a:buAutoNum type="alphaLcParenR"/>
            </a:pPr>
            <a:r>
              <a:rPr lang="cs" sz="2400">
                <a:latin typeface="Arial"/>
                <a:ea typeface="Arial"/>
                <a:cs typeface="Arial"/>
                <a:sym typeface="Arial"/>
              </a:rPr>
              <a:t>Pro druhou polohu krabičky postupujte v opačném pořadí. Úhel, při kterém přejde poloha stabilní do polohy vratké, spočítejte, a pak jeho hodnotu ověřte experimentem.</a:t>
            </a:r>
            <a:endParaRPr sz="2400">
              <a:latin typeface="Arial"/>
              <a:ea typeface="Arial"/>
              <a:cs typeface="Arial"/>
              <a:sym typeface="Arial"/>
            </a:endParaRPr>
          </a:p>
        </p:txBody>
      </p:sp>
      <p:pic>
        <p:nvPicPr>
          <p:cNvPr id="291" name="Google Shape;291;p45"/>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292" name="Google Shape;292;p45"/>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293" name="Google Shape;293;p45"/>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46"/>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Stabilita tuhého tělesa </a:t>
            </a:r>
            <a:endParaRPr sz="3600" b="1">
              <a:latin typeface="Arial"/>
              <a:ea typeface="Arial"/>
              <a:cs typeface="Arial"/>
              <a:sym typeface="Arial"/>
            </a:endParaRPr>
          </a:p>
          <a:p>
            <a:pPr marL="0" lvl="0" indent="0" algn="l" rtl="0">
              <a:spcBef>
                <a:spcPts val="0"/>
              </a:spcBef>
              <a:spcAft>
                <a:spcPts val="0"/>
              </a:spcAft>
              <a:buNone/>
            </a:pPr>
            <a:endParaRPr sz="2400" b="1">
              <a:latin typeface="Arial"/>
              <a:ea typeface="Arial"/>
              <a:cs typeface="Arial"/>
              <a:sym typeface="Arial"/>
            </a:endParaRPr>
          </a:p>
          <a:p>
            <a:pPr marL="0" lvl="0" indent="0" algn="l" rtl="0">
              <a:spcBef>
                <a:spcPts val="0"/>
              </a:spcBef>
              <a:spcAft>
                <a:spcPts val="0"/>
              </a:spcAft>
              <a:buNone/>
            </a:pPr>
            <a:r>
              <a:rPr lang="cs" sz="2400" b="1">
                <a:latin typeface="Arial"/>
                <a:ea typeface="Arial"/>
                <a:cs typeface="Arial"/>
                <a:sym typeface="Arial"/>
              </a:rPr>
              <a:t>Úkol 2:</a:t>
            </a:r>
            <a:endParaRPr sz="2400" b="1">
              <a:latin typeface="Arial"/>
              <a:ea typeface="Arial"/>
              <a:cs typeface="Arial"/>
              <a:sym typeface="Arial"/>
            </a:endParaRPr>
          </a:p>
          <a:p>
            <a:pPr marL="457200" lvl="0" indent="-381000" algn="l" rtl="0">
              <a:spcBef>
                <a:spcPts val="0"/>
              </a:spcBef>
              <a:spcAft>
                <a:spcPts val="0"/>
              </a:spcAft>
              <a:buSzPts val="2400"/>
              <a:buFont typeface="Arial"/>
              <a:buAutoNum type="alphaLcParenR"/>
            </a:pPr>
            <a:r>
              <a:rPr lang="cs" sz="2400">
                <a:latin typeface="Arial"/>
                <a:ea typeface="Arial"/>
                <a:cs typeface="Arial"/>
                <a:sym typeface="Arial"/>
              </a:rPr>
              <a:t>Promyslete, jak se úhly změní, pokud zevnitř krabičky na nejmenší stěnu pevně umístíme závaží.</a:t>
            </a:r>
            <a:endParaRPr sz="2400">
              <a:latin typeface="Arial"/>
              <a:ea typeface="Arial"/>
              <a:cs typeface="Arial"/>
              <a:sym typeface="Arial"/>
            </a:endParaRPr>
          </a:p>
          <a:p>
            <a:pPr marL="457200" lvl="0" indent="-381000" algn="l" rtl="0">
              <a:spcBef>
                <a:spcPts val="0"/>
              </a:spcBef>
              <a:spcAft>
                <a:spcPts val="0"/>
              </a:spcAft>
              <a:buSzPts val="2400"/>
              <a:buFont typeface="Arial"/>
              <a:buAutoNum type="alphaLcParenR"/>
            </a:pPr>
            <a:r>
              <a:rPr lang="cs" sz="2400">
                <a:latin typeface="Arial"/>
                <a:ea typeface="Arial"/>
                <a:cs typeface="Arial"/>
                <a:sym typeface="Arial"/>
              </a:rPr>
              <a:t>Do krabičky oboustrannou lepicí páskou upevněte závaží (např. vybitou 9V baterii), a experimentálně ověřte mezní úhly náklonu pro různé polohy krabičky.</a:t>
            </a:r>
            <a:endParaRPr sz="2400" b="1">
              <a:latin typeface="Arial"/>
              <a:ea typeface="Arial"/>
              <a:cs typeface="Arial"/>
              <a:sym typeface="Arial"/>
            </a:endParaRPr>
          </a:p>
        </p:txBody>
      </p:sp>
      <p:pic>
        <p:nvPicPr>
          <p:cNvPr id="299" name="Google Shape;299;p46"/>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300" name="Google Shape;300;p46"/>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301" name="Google Shape;301;p46"/>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Google Shape;306;p47"/>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Součinitel smykového tření</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nakloněná rovina (víko od krabice, kuchyňské prkénko, deska apod.), pravítko, oboustranná lepicí páska, krabička od sirek, nůžky, smirkový papír různé hrubosti, potravinová fólie, látka, tenký molitan a další materiály…</a:t>
            </a:r>
            <a:endParaRPr sz="2400">
              <a:latin typeface="Arial"/>
              <a:ea typeface="Arial"/>
              <a:cs typeface="Arial"/>
              <a:sym typeface="Arial"/>
            </a:endParaRPr>
          </a:p>
          <a:p>
            <a:pPr marL="457200" lvl="0" indent="0" algn="l" rtl="0">
              <a:spcBef>
                <a:spcPts val="0"/>
              </a:spcBef>
              <a:spcAft>
                <a:spcPts val="0"/>
              </a:spcAft>
              <a:buNone/>
            </a:pPr>
            <a:endParaRPr sz="2400">
              <a:latin typeface="Arial"/>
              <a:ea typeface="Arial"/>
              <a:cs typeface="Arial"/>
              <a:sym typeface="Arial"/>
            </a:endParaRPr>
          </a:p>
          <a:p>
            <a:pPr marL="0" lvl="0" indent="0" algn="l" rtl="0">
              <a:spcBef>
                <a:spcPts val="0"/>
              </a:spcBef>
              <a:spcAft>
                <a:spcPts val="0"/>
              </a:spcAft>
              <a:buNone/>
            </a:pPr>
            <a:r>
              <a:rPr lang="cs" sz="2400" b="1">
                <a:latin typeface="Arial"/>
                <a:ea typeface="Arial"/>
                <a:cs typeface="Arial"/>
                <a:sym typeface="Arial"/>
              </a:rPr>
              <a:t>Úkol 1:</a:t>
            </a:r>
            <a:endParaRPr sz="2400" b="1">
              <a:latin typeface="Arial"/>
              <a:ea typeface="Arial"/>
              <a:cs typeface="Arial"/>
              <a:sym typeface="Arial"/>
            </a:endParaRPr>
          </a:p>
          <a:p>
            <a:pPr marL="457200" lvl="0" indent="0" algn="l" rtl="0">
              <a:spcBef>
                <a:spcPts val="0"/>
              </a:spcBef>
              <a:spcAft>
                <a:spcPts val="0"/>
              </a:spcAft>
              <a:buNone/>
            </a:pPr>
            <a:r>
              <a:rPr lang="cs" sz="2400">
                <a:latin typeface="Arial"/>
                <a:ea typeface="Arial"/>
                <a:cs typeface="Arial"/>
                <a:sym typeface="Arial"/>
              </a:rPr>
              <a:t>Určete součinitel smykového tření pro různé dvojice povrchů, využijte experiment Náklon z oddílu Nástroje.</a:t>
            </a:r>
            <a:endParaRPr sz="2400">
              <a:latin typeface="Arial"/>
              <a:ea typeface="Arial"/>
              <a:cs typeface="Arial"/>
              <a:sym typeface="Arial"/>
            </a:endParaRPr>
          </a:p>
          <a:p>
            <a:pPr marL="0" lvl="0" indent="0" algn="l" rtl="0">
              <a:spcBef>
                <a:spcPts val="0"/>
              </a:spcBef>
              <a:spcAft>
                <a:spcPts val="0"/>
              </a:spcAft>
              <a:buNone/>
            </a:pPr>
            <a:endParaRPr sz="1800">
              <a:latin typeface="Arial"/>
              <a:ea typeface="Arial"/>
              <a:cs typeface="Arial"/>
              <a:sym typeface="Arial"/>
            </a:endParaRPr>
          </a:p>
        </p:txBody>
      </p:sp>
      <p:pic>
        <p:nvPicPr>
          <p:cNvPr id="307" name="Google Shape;307;p47"/>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308" name="Google Shape;308;p47"/>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309" name="Google Shape;309;p47"/>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48"/>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cs" sz="3600" b="1">
                <a:latin typeface="Arial"/>
                <a:ea typeface="Arial"/>
                <a:cs typeface="Arial"/>
                <a:sym typeface="Arial"/>
              </a:rPr>
              <a:t>Rozklad sil na nakloněné rovině </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0" lvl="0" indent="0" algn="l" rtl="0">
              <a:spcBef>
                <a:spcPts val="0"/>
              </a:spcBef>
              <a:spcAft>
                <a:spcPts val="0"/>
              </a:spcAft>
              <a:buNone/>
            </a:pPr>
            <a:endParaRPr sz="1800">
              <a:latin typeface="Arial"/>
              <a:ea typeface="Arial"/>
              <a:cs typeface="Arial"/>
              <a:sym typeface="Arial"/>
            </a:endParaRPr>
          </a:p>
          <a:p>
            <a:pPr marL="0" lvl="0" indent="0" algn="l" rtl="0">
              <a:spcBef>
                <a:spcPts val="0"/>
              </a:spcBef>
              <a:spcAft>
                <a:spcPts val="0"/>
              </a:spcAft>
              <a:buNone/>
            </a:pPr>
            <a:endParaRPr sz="1800">
              <a:latin typeface="Arial"/>
              <a:ea typeface="Arial"/>
              <a:cs typeface="Arial"/>
              <a:sym typeface="Arial"/>
            </a:endParaRPr>
          </a:p>
          <a:p>
            <a:pPr marL="457200" lvl="0" indent="0" algn="l" rtl="0">
              <a:spcBef>
                <a:spcPts val="0"/>
              </a:spcBef>
              <a:spcAft>
                <a:spcPts val="0"/>
              </a:spcAft>
              <a:buNone/>
            </a:pPr>
            <a:endParaRPr sz="1800">
              <a:latin typeface="Arial"/>
              <a:ea typeface="Arial"/>
              <a:cs typeface="Arial"/>
              <a:sym typeface="Arial"/>
            </a:endParaRPr>
          </a:p>
        </p:txBody>
      </p:sp>
      <p:pic>
        <p:nvPicPr>
          <p:cNvPr id="315" name="Google Shape;315;p48"/>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pic>
        <p:nvPicPr>
          <p:cNvPr id="316" name="Google Shape;316;p48"/>
          <p:cNvPicPr preferRelativeResize="0"/>
          <p:nvPr/>
        </p:nvPicPr>
        <p:blipFill>
          <a:blip r:embed="rId4">
            <a:alphaModFix/>
          </a:blip>
          <a:stretch>
            <a:fillRect/>
          </a:stretch>
        </p:blipFill>
        <p:spPr>
          <a:xfrm>
            <a:off x="1736213" y="1940297"/>
            <a:ext cx="5671575" cy="4096128"/>
          </a:xfrm>
          <a:prstGeom prst="rect">
            <a:avLst/>
          </a:prstGeom>
          <a:noFill/>
          <a:ln>
            <a:noFill/>
          </a:ln>
        </p:spPr>
      </p:pic>
      <p:sp>
        <p:nvSpPr>
          <p:cNvPr id="317" name="Google Shape;317;p48"/>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318" name="Google Shape;318;p48"/>
          <p:cNvSpPr txBox="1">
            <a:spLocks noGrp="1"/>
          </p:cNvSpPr>
          <p:nvPr>
            <p:ph type="title" idx="4294967295"/>
          </p:nvPr>
        </p:nvSpPr>
        <p:spPr>
          <a:xfrm>
            <a:off x="2446425" y="4769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Google Shape;323;p49"/>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cs" sz="3600" b="1" dirty="0">
                <a:latin typeface="Arial"/>
                <a:ea typeface="Arial"/>
                <a:cs typeface="Arial"/>
                <a:sym typeface="Arial"/>
              </a:rPr>
              <a:t>Odvození: </a:t>
            </a:r>
            <a:endParaRPr sz="3600" b="1" dirty="0">
              <a:latin typeface="Arial"/>
              <a:ea typeface="Arial"/>
              <a:cs typeface="Arial"/>
              <a:sym typeface="Arial"/>
            </a:endParaRPr>
          </a:p>
          <a:p>
            <a:pPr marL="0" lvl="0" indent="0" algn="l" rtl="0">
              <a:spcBef>
                <a:spcPts val="0"/>
              </a:spcBef>
              <a:spcAft>
                <a:spcPts val="0"/>
              </a:spcAft>
              <a:buNone/>
            </a:pPr>
            <a:r>
              <a:rPr lang="cs" sz="1800" dirty="0">
                <a:latin typeface="Arial"/>
                <a:ea typeface="Arial"/>
                <a:cs typeface="Arial"/>
                <a:sym typeface="Arial"/>
              </a:rPr>
              <a:t>viz např. </a:t>
            </a:r>
            <a:r>
              <a:rPr lang="cs" sz="1800" u="sng">
                <a:solidFill>
                  <a:schemeClr val="hlink"/>
                </a:solidFill>
                <a:latin typeface="Arial"/>
                <a:ea typeface="Arial"/>
                <a:cs typeface="Arial"/>
                <a:sym typeface="Arial"/>
                <a:hlinkClick r:id="rId3"/>
              </a:rPr>
              <a:t>https://cs.wikipedia.org/wiki/Naklon%C4%9Bn%C3%A1_rovina#Z%C3%A1vislost_tangenty_%C3%BAhlu_na_zrychlen%C3%AD</a:t>
            </a:r>
            <a:r>
              <a:rPr lang="cs" sz="1800">
                <a:latin typeface="Arial"/>
                <a:ea typeface="Arial"/>
                <a:cs typeface="Arial"/>
                <a:sym typeface="Arial"/>
              </a:rPr>
              <a:t> </a:t>
            </a:r>
            <a:endParaRPr sz="1800" dirty="0">
              <a:latin typeface="Arial"/>
              <a:ea typeface="Arial"/>
              <a:cs typeface="Arial"/>
              <a:sym typeface="Arial"/>
            </a:endParaRPr>
          </a:p>
          <a:p>
            <a:pPr marL="0" lvl="0" indent="0" algn="l" rtl="0">
              <a:spcBef>
                <a:spcPts val="0"/>
              </a:spcBef>
              <a:spcAft>
                <a:spcPts val="0"/>
              </a:spcAft>
              <a:buNone/>
            </a:pPr>
            <a:endParaRPr sz="1800" dirty="0">
              <a:latin typeface="Arial"/>
              <a:ea typeface="Arial"/>
              <a:cs typeface="Arial"/>
              <a:sym typeface="Arial"/>
            </a:endParaRPr>
          </a:p>
          <a:p>
            <a:pPr marL="457200" lvl="0" indent="0" algn="l" rtl="0">
              <a:spcBef>
                <a:spcPts val="0"/>
              </a:spcBef>
              <a:spcAft>
                <a:spcPts val="0"/>
              </a:spcAft>
              <a:buNone/>
            </a:pPr>
            <a:endParaRPr sz="1800" dirty="0">
              <a:latin typeface="Arial"/>
              <a:ea typeface="Arial"/>
              <a:cs typeface="Arial"/>
              <a:sym typeface="Arial"/>
            </a:endParaRPr>
          </a:p>
        </p:txBody>
      </p:sp>
      <p:pic>
        <p:nvPicPr>
          <p:cNvPr id="324" name="Google Shape;324;p49"/>
          <p:cNvPicPr preferRelativeResize="0"/>
          <p:nvPr/>
        </p:nvPicPr>
        <p:blipFill rotWithShape="1">
          <a:blip r:embed="rId4">
            <a:alphaModFix/>
          </a:blip>
          <a:srcRect t="30306" b="26287"/>
          <a:stretch/>
        </p:blipFill>
        <p:spPr>
          <a:xfrm>
            <a:off x="152400" y="324575"/>
            <a:ext cx="1905000" cy="826900"/>
          </a:xfrm>
          <a:prstGeom prst="rect">
            <a:avLst/>
          </a:prstGeom>
          <a:noFill/>
          <a:ln>
            <a:noFill/>
          </a:ln>
        </p:spPr>
      </p:pic>
      <p:pic>
        <p:nvPicPr>
          <p:cNvPr id="325" name="Google Shape;325;p49"/>
          <p:cNvPicPr preferRelativeResize="0"/>
          <p:nvPr/>
        </p:nvPicPr>
        <p:blipFill>
          <a:blip r:embed="rId5">
            <a:alphaModFix/>
          </a:blip>
          <a:stretch>
            <a:fillRect/>
          </a:stretch>
        </p:blipFill>
        <p:spPr>
          <a:xfrm>
            <a:off x="573000" y="3086103"/>
            <a:ext cx="8310449" cy="2793150"/>
          </a:xfrm>
          <a:prstGeom prst="rect">
            <a:avLst/>
          </a:prstGeom>
          <a:noFill/>
          <a:ln>
            <a:noFill/>
          </a:ln>
        </p:spPr>
      </p:pic>
      <p:sp>
        <p:nvSpPr>
          <p:cNvPr id="326" name="Google Shape;326;p49"/>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327" name="Google Shape;327;p49"/>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50"/>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endParaRPr sz="3600" b="1">
              <a:latin typeface="Arial"/>
              <a:ea typeface="Arial"/>
              <a:cs typeface="Arial"/>
              <a:sym typeface="Arial"/>
            </a:endParaRPr>
          </a:p>
          <a:p>
            <a:pPr marL="0" lvl="0" indent="0" algn="ctr" rtl="0">
              <a:spcBef>
                <a:spcPts val="0"/>
              </a:spcBef>
              <a:spcAft>
                <a:spcPts val="0"/>
              </a:spcAft>
              <a:buNone/>
            </a:pPr>
            <a:r>
              <a:rPr lang="cs" sz="3600" b="1">
                <a:latin typeface="Arial"/>
                <a:ea typeface="Arial"/>
                <a:cs typeface="Arial"/>
                <a:sym typeface="Arial"/>
              </a:rPr>
              <a:t>Děkuji za pozornost</a:t>
            </a:r>
            <a:endParaRPr sz="3600" b="1">
              <a:latin typeface="Arial"/>
              <a:ea typeface="Arial"/>
              <a:cs typeface="Arial"/>
              <a:sym typeface="Arial"/>
            </a:endParaRPr>
          </a:p>
          <a:p>
            <a:pPr marL="0" lvl="0" indent="0" algn="l" rtl="0">
              <a:spcBef>
                <a:spcPts val="0"/>
              </a:spcBef>
              <a:spcAft>
                <a:spcPts val="0"/>
              </a:spcAft>
              <a:buNone/>
            </a:pPr>
            <a:endParaRPr sz="1800">
              <a:latin typeface="Arial"/>
              <a:ea typeface="Arial"/>
              <a:cs typeface="Arial"/>
              <a:sym typeface="Arial"/>
            </a:endParaRPr>
          </a:p>
          <a:p>
            <a:pPr marL="0" lvl="0" indent="0" algn="l" rtl="0">
              <a:spcBef>
                <a:spcPts val="0"/>
              </a:spcBef>
              <a:spcAft>
                <a:spcPts val="0"/>
              </a:spcAft>
              <a:buNone/>
            </a:pPr>
            <a:endParaRPr sz="1800">
              <a:latin typeface="Arial"/>
              <a:ea typeface="Arial"/>
              <a:cs typeface="Arial"/>
              <a:sym typeface="Arial"/>
            </a:endParaRPr>
          </a:p>
          <a:p>
            <a:pPr marL="0" lvl="0" indent="0" algn="l" rtl="0">
              <a:spcBef>
                <a:spcPts val="0"/>
              </a:spcBef>
              <a:spcAft>
                <a:spcPts val="0"/>
              </a:spcAft>
              <a:buNone/>
            </a:pPr>
            <a:endParaRPr sz="1800">
              <a:latin typeface="Arial"/>
              <a:ea typeface="Arial"/>
              <a:cs typeface="Arial"/>
              <a:sym typeface="Arial"/>
            </a:endParaRPr>
          </a:p>
          <a:p>
            <a:pPr marL="0" lvl="0" indent="0" algn="ctr" rtl="0">
              <a:spcBef>
                <a:spcPts val="0"/>
              </a:spcBef>
              <a:spcAft>
                <a:spcPts val="0"/>
              </a:spcAft>
              <a:buNone/>
            </a:pPr>
            <a:r>
              <a:rPr lang="cs" sz="1800">
                <a:latin typeface="Arial"/>
                <a:ea typeface="Arial"/>
                <a:cs typeface="Arial"/>
                <a:sym typeface="Arial"/>
              </a:rPr>
              <a:t>Mgr. Jiří Kvapil</a:t>
            </a:r>
            <a:endParaRPr sz="1800">
              <a:latin typeface="Arial"/>
              <a:ea typeface="Arial"/>
              <a:cs typeface="Arial"/>
              <a:sym typeface="Arial"/>
            </a:endParaRPr>
          </a:p>
          <a:p>
            <a:pPr marL="0" lvl="0" indent="0" algn="ctr" rtl="0">
              <a:spcBef>
                <a:spcPts val="0"/>
              </a:spcBef>
              <a:spcAft>
                <a:spcPts val="0"/>
              </a:spcAft>
              <a:buNone/>
            </a:pPr>
            <a:r>
              <a:rPr lang="cs" sz="1800">
                <a:latin typeface="Arial"/>
                <a:ea typeface="Arial"/>
                <a:cs typeface="Arial"/>
                <a:sym typeface="Arial"/>
              </a:rPr>
              <a:t>Gymnázium Olomouc-Hejčín</a:t>
            </a:r>
            <a:endParaRPr sz="1800">
              <a:latin typeface="Arial"/>
              <a:ea typeface="Arial"/>
              <a:cs typeface="Arial"/>
              <a:sym typeface="Arial"/>
            </a:endParaRPr>
          </a:p>
          <a:p>
            <a:pPr marL="0" lvl="0" indent="0" algn="ctr" rtl="0">
              <a:spcBef>
                <a:spcPts val="0"/>
              </a:spcBef>
              <a:spcAft>
                <a:spcPts val="0"/>
              </a:spcAft>
              <a:buNone/>
            </a:pPr>
            <a:r>
              <a:rPr lang="cs" sz="1800" u="sng">
                <a:solidFill>
                  <a:schemeClr val="hlink"/>
                </a:solidFill>
                <a:latin typeface="Arial"/>
                <a:ea typeface="Arial"/>
                <a:cs typeface="Arial"/>
                <a:sym typeface="Arial"/>
                <a:hlinkClick r:id="rId3"/>
              </a:rPr>
              <a:t>kvapil@gytool.cz</a:t>
            </a:r>
            <a:r>
              <a:rPr lang="cs" sz="1800">
                <a:latin typeface="Arial"/>
                <a:ea typeface="Arial"/>
                <a:cs typeface="Arial"/>
                <a:sym typeface="Arial"/>
              </a:rPr>
              <a:t> </a:t>
            </a:r>
            <a:endParaRPr sz="1800">
              <a:latin typeface="Arial"/>
              <a:ea typeface="Arial"/>
              <a:cs typeface="Arial"/>
              <a:sym typeface="Arial"/>
            </a:endParaRPr>
          </a:p>
          <a:p>
            <a:pPr marL="0" lvl="0" indent="0" algn="ctr" rtl="0">
              <a:spcBef>
                <a:spcPts val="0"/>
              </a:spcBef>
              <a:spcAft>
                <a:spcPts val="0"/>
              </a:spcAft>
              <a:buNone/>
            </a:pPr>
            <a:endParaRPr sz="1800">
              <a:latin typeface="Arial"/>
              <a:ea typeface="Arial"/>
              <a:cs typeface="Arial"/>
              <a:sym typeface="Arial"/>
            </a:endParaRPr>
          </a:p>
          <a:p>
            <a:pPr marL="0" lvl="0" indent="0" algn="ctr" rtl="0">
              <a:spcBef>
                <a:spcPts val="0"/>
              </a:spcBef>
              <a:spcAft>
                <a:spcPts val="0"/>
              </a:spcAft>
              <a:buNone/>
            </a:pPr>
            <a:endParaRPr sz="1800">
              <a:latin typeface="Arial"/>
              <a:ea typeface="Arial"/>
              <a:cs typeface="Arial"/>
              <a:sym typeface="Arial"/>
            </a:endParaRPr>
          </a:p>
          <a:p>
            <a:pPr marL="0" lvl="0" indent="0" algn="ctr" rtl="0">
              <a:spcBef>
                <a:spcPts val="0"/>
              </a:spcBef>
              <a:spcAft>
                <a:spcPts val="0"/>
              </a:spcAft>
              <a:buNone/>
            </a:pPr>
            <a:endParaRPr sz="1800">
              <a:latin typeface="Arial"/>
              <a:ea typeface="Arial"/>
              <a:cs typeface="Arial"/>
              <a:sym typeface="Arial"/>
            </a:endParaRPr>
          </a:p>
          <a:p>
            <a:pPr marL="0" lvl="0" indent="0" algn="ctr" rtl="0">
              <a:spcBef>
                <a:spcPts val="0"/>
              </a:spcBef>
              <a:spcAft>
                <a:spcPts val="0"/>
              </a:spcAft>
              <a:buNone/>
            </a:pPr>
            <a:endParaRPr sz="1800">
              <a:latin typeface="Arial"/>
              <a:ea typeface="Arial"/>
              <a:cs typeface="Arial"/>
              <a:sym typeface="Arial"/>
            </a:endParaRPr>
          </a:p>
          <a:p>
            <a:pPr marL="0" lvl="0" indent="0" algn="ctr" rtl="0">
              <a:spcBef>
                <a:spcPts val="0"/>
              </a:spcBef>
              <a:spcAft>
                <a:spcPts val="0"/>
              </a:spcAft>
              <a:buNone/>
            </a:pPr>
            <a:r>
              <a:rPr lang="cs" sz="1800">
                <a:latin typeface="Arial"/>
                <a:ea typeface="Arial"/>
                <a:cs typeface="Arial"/>
                <a:sym typeface="Arial"/>
              </a:rPr>
              <a:t>Nebojte se, zkoušejte a čtěte… </a:t>
            </a:r>
            <a:r>
              <a:rPr lang="cs" sz="1800" b="1">
                <a:solidFill>
                  <a:schemeClr val="lt1"/>
                </a:solidFill>
                <a:highlight>
                  <a:schemeClr val="dk1"/>
                </a:highlight>
                <a:latin typeface="Arial"/>
                <a:ea typeface="Arial"/>
                <a:cs typeface="Arial"/>
                <a:sym typeface="Arial"/>
              </a:rPr>
              <a:t>phy</a:t>
            </a:r>
            <a:r>
              <a:rPr lang="cs" sz="1800" b="1">
                <a:solidFill>
                  <a:srgbClr val="FF9900"/>
                </a:solidFill>
                <a:highlight>
                  <a:schemeClr val="dk1"/>
                </a:highlight>
                <a:latin typeface="Arial"/>
                <a:ea typeface="Arial"/>
                <a:cs typeface="Arial"/>
                <a:sym typeface="Arial"/>
              </a:rPr>
              <a:t>phox</a:t>
            </a:r>
            <a:r>
              <a:rPr lang="cs" sz="1800">
                <a:latin typeface="Arial"/>
                <a:ea typeface="Arial"/>
                <a:cs typeface="Arial"/>
                <a:sym typeface="Arial"/>
              </a:rPr>
              <a:t> je tu pro nás ;-)</a:t>
            </a:r>
            <a:endParaRPr sz="1800">
              <a:latin typeface="Arial"/>
              <a:ea typeface="Arial"/>
              <a:cs typeface="Arial"/>
              <a:sym typeface="Arial"/>
            </a:endParaRPr>
          </a:p>
        </p:txBody>
      </p:sp>
      <p:pic>
        <p:nvPicPr>
          <p:cNvPr id="333" name="Google Shape;333;p50"/>
          <p:cNvPicPr preferRelativeResize="0"/>
          <p:nvPr/>
        </p:nvPicPr>
        <p:blipFill rotWithShape="1">
          <a:blip r:embed="rId4">
            <a:alphaModFix/>
          </a:blip>
          <a:srcRect t="30306" b="26287"/>
          <a:stretch/>
        </p:blipFill>
        <p:spPr>
          <a:xfrm>
            <a:off x="152400" y="324575"/>
            <a:ext cx="1905000" cy="826900"/>
          </a:xfrm>
          <a:prstGeom prst="rect">
            <a:avLst/>
          </a:prstGeom>
          <a:noFill/>
          <a:ln>
            <a:noFill/>
          </a:ln>
        </p:spPr>
      </p:pic>
      <p:sp>
        <p:nvSpPr>
          <p:cNvPr id="334" name="Google Shape;334;p50"/>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335" name="Google Shape;335;p50"/>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dk1"/>
              </a:buClr>
              <a:buSzPts val="1100"/>
              <a:buFont typeface="Arial"/>
              <a:buNone/>
            </a:pPr>
            <a:r>
              <a:rPr lang="cs" sz="4800" b="1">
                <a:solidFill>
                  <a:schemeClr val="lt1"/>
                </a:solidFill>
                <a:highlight>
                  <a:schemeClr val="dk1"/>
                </a:highlight>
                <a:latin typeface="Arial"/>
                <a:ea typeface="Arial"/>
                <a:cs typeface="Arial"/>
                <a:sym typeface="Arial"/>
              </a:rPr>
              <a:t>phy</a:t>
            </a:r>
            <a:r>
              <a:rPr lang="cs" sz="4800" b="1">
                <a:solidFill>
                  <a:srgbClr val="FF9900"/>
                </a:solidFill>
                <a:highlight>
                  <a:schemeClr val="dk1"/>
                </a:highlight>
                <a:latin typeface="Arial"/>
                <a:ea typeface="Arial"/>
                <a:cs typeface="Arial"/>
                <a:sym typeface="Arial"/>
              </a:rPr>
              <a:t>phox</a:t>
            </a:r>
            <a:endParaRPr sz="3000" b="1">
              <a:latin typeface="Arial"/>
              <a:ea typeface="Arial"/>
              <a:cs typeface="Arial"/>
              <a:sym typeface="Arial"/>
            </a:endParaRPr>
          </a:p>
          <a:p>
            <a:pPr marL="457200" marR="0" lvl="0" indent="-381000" algn="l" rtl="0">
              <a:lnSpc>
                <a:spcPct val="115000"/>
              </a:lnSpc>
              <a:spcBef>
                <a:spcPts val="0"/>
              </a:spcBef>
              <a:spcAft>
                <a:spcPts val="0"/>
              </a:spcAft>
              <a:buSzPts val="2400"/>
              <a:buFont typeface="Arial"/>
              <a:buChar char="●"/>
            </a:pPr>
            <a:r>
              <a:rPr lang="cs" sz="2400" u="sng">
                <a:latin typeface="Arial"/>
                <a:ea typeface="Arial"/>
                <a:cs typeface="Arial"/>
                <a:sym typeface="Arial"/>
              </a:rPr>
              <a:t>Phy</a:t>
            </a:r>
            <a:r>
              <a:rPr lang="cs" sz="2400">
                <a:latin typeface="Arial"/>
                <a:ea typeface="Arial"/>
                <a:cs typeface="Arial"/>
                <a:sym typeface="Arial"/>
              </a:rPr>
              <a:t>sical </a:t>
            </a:r>
            <a:r>
              <a:rPr lang="cs" sz="2400" u="sng">
                <a:latin typeface="Arial"/>
                <a:ea typeface="Arial"/>
                <a:cs typeface="Arial"/>
                <a:sym typeface="Arial"/>
              </a:rPr>
              <a:t>pho</a:t>
            </a:r>
            <a:r>
              <a:rPr lang="cs" sz="2400">
                <a:latin typeface="Arial"/>
                <a:ea typeface="Arial"/>
                <a:cs typeface="Arial"/>
                <a:sym typeface="Arial"/>
              </a:rPr>
              <a:t>ne e</a:t>
            </a:r>
            <a:r>
              <a:rPr lang="cs" sz="2400" u="sng">
                <a:latin typeface="Arial"/>
                <a:ea typeface="Arial"/>
                <a:cs typeface="Arial"/>
                <a:sym typeface="Arial"/>
              </a:rPr>
              <a:t>x</a:t>
            </a:r>
            <a:r>
              <a:rPr lang="cs" sz="2400">
                <a:latin typeface="Arial"/>
                <a:ea typeface="Arial"/>
                <a:cs typeface="Arial"/>
                <a:sym typeface="Arial"/>
              </a:rPr>
              <a:t>periments</a:t>
            </a:r>
            <a:endParaRPr sz="2400">
              <a:latin typeface="Arial"/>
              <a:ea typeface="Arial"/>
              <a:cs typeface="Arial"/>
              <a:sym typeface="Arial"/>
            </a:endParaRPr>
          </a:p>
          <a:p>
            <a:pPr marL="457200" marR="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vytvořen na Druhém Institutu Fyziky na RWTH Univerzitě v Aachen pro Android a iOS</a:t>
            </a:r>
            <a:endParaRPr sz="2400">
              <a:latin typeface="Arial"/>
              <a:ea typeface="Arial"/>
              <a:cs typeface="Arial"/>
              <a:sym typeface="Arial"/>
            </a:endParaRPr>
          </a:p>
          <a:p>
            <a:pPr marL="457200" marR="0" lvl="0" indent="-381000" algn="l" rtl="0">
              <a:lnSpc>
                <a:spcPct val="115000"/>
              </a:lnSpc>
              <a:spcBef>
                <a:spcPts val="0"/>
              </a:spcBef>
              <a:spcAft>
                <a:spcPts val="0"/>
              </a:spcAft>
              <a:buSzPts val="2400"/>
              <a:buFont typeface="Arial"/>
              <a:buChar char="●"/>
            </a:pPr>
            <a:r>
              <a:rPr lang="cs" sz="2400" u="sng">
                <a:solidFill>
                  <a:schemeClr val="hlink"/>
                </a:solidFill>
                <a:latin typeface="Arial"/>
                <a:ea typeface="Arial"/>
                <a:cs typeface="Arial"/>
                <a:sym typeface="Arial"/>
                <a:hlinkClick r:id="rId3"/>
              </a:rPr>
              <a:t>https://phyphox.org/</a:t>
            </a:r>
            <a:r>
              <a:rPr lang="cs" sz="2400">
                <a:latin typeface="Arial"/>
                <a:ea typeface="Arial"/>
                <a:cs typeface="Arial"/>
                <a:sym typeface="Arial"/>
              </a:rPr>
              <a:t> </a:t>
            </a:r>
            <a:endParaRPr sz="2400">
              <a:latin typeface="Arial"/>
              <a:ea typeface="Arial"/>
              <a:cs typeface="Arial"/>
              <a:sym typeface="Arial"/>
            </a:endParaRPr>
          </a:p>
          <a:p>
            <a:pPr marL="457200" marR="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využívá senzorů v mobilu</a:t>
            </a:r>
            <a:endParaRPr sz="2400">
              <a:latin typeface="Arial"/>
              <a:ea typeface="Arial"/>
              <a:cs typeface="Arial"/>
              <a:sym typeface="Arial"/>
            </a:endParaRPr>
          </a:p>
          <a:p>
            <a:pPr marL="457200" marR="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dostupnost experimentů závisí na výbavě mobilu</a:t>
            </a:r>
            <a:endParaRPr sz="2400">
              <a:latin typeface="Arial"/>
              <a:ea typeface="Arial"/>
              <a:cs typeface="Arial"/>
              <a:sym typeface="Arial"/>
            </a:endParaRPr>
          </a:p>
          <a:p>
            <a:pPr marL="457200" marR="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experiment i data lze uložit a sdílet</a:t>
            </a:r>
            <a:endParaRPr sz="2400">
              <a:latin typeface="Arial"/>
              <a:ea typeface="Arial"/>
              <a:cs typeface="Arial"/>
              <a:sym typeface="Arial"/>
            </a:endParaRPr>
          </a:p>
          <a:p>
            <a:pPr marL="457200" marR="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kanál na youtube </a:t>
            </a:r>
            <a:r>
              <a:rPr lang="cs" sz="2400" u="sng">
                <a:solidFill>
                  <a:schemeClr val="hlink"/>
                </a:solidFill>
                <a:latin typeface="Arial"/>
                <a:ea typeface="Arial"/>
                <a:cs typeface="Arial"/>
                <a:sym typeface="Arial"/>
                <a:hlinkClick r:id="rId4"/>
              </a:rPr>
              <a:t>https://www.youtube.com/c/PhyphoxOrg/featured</a:t>
            </a:r>
            <a:r>
              <a:rPr lang="cs" sz="2400">
                <a:latin typeface="Arial"/>
                <a:ea typeface="Arial"/>
                <a:cs typeface="Arial"/>
                <a:sym typeface="Arial"/>
              </a:rPr>
              <a:t> </a:t>
            </a:r>
            <a:endParaRPr sz="2400">
              <a:latin typeface="Arial"/>
              <a:ea typeface="Arial"/>
              <a:cs typeface="Arial"/>
              <a:sym typeface="Arial"/>
            </a:endParaRPr>
          </a:p>
          <a:p>
            <a:pPr marL="457200" marR="0" lvl="0" indent="0" algn="l" rtl="0">
              <a:lnSpc>
                <a:spcPct val="115000"/>
              </a:lnSpc>
              <a:spcBef>
                <a:spcPts val="0"/>
              </a:spcBef>
              <a:spcAft>
                <a:spcPts val="0"/>
              </a:spcAft>
              <a:buNone/>
            </a:pPr>
            <a:endParaRPr sz="2400">
              <a:latin typeface="Arial"/>
              <a:ea typeface="Arial"/>
              <a:cs typeface="Arial"/>
              <a:sym typeface="Arial"/>
            </a:endParaRPr>
          </a:p>
          <a:p>
            <a:pPr marL="457200" marR="0" lvl="0" indent="0" algn="l" rtl="0">
              <a:lnSpc>
                <a:spcPct val="115000"/>
              </a:lnSpc>
              <a:spcBef>
                <a:spcPts val="0"/>
              </a:spcBef>
              <a:spcAft>
                <a:spcPts val="0"/>
              </a:spcAft>
              <a:buNone/>
            </a:pPr>
            <a:endParaRPr sz="2400">
              <a:latin typeface="Arial"/>
              <a:ea typeface="Arial"/>
              <a:cs typeface="Arial"/>
              <a:sym typeface="Arial"/>
            </a:endParaRPr>
          </a:p>
        </p:txBody>
      </p:sp>
      <p:pic>
        <p:nvPicPr>
          <p:cNvPr id="145" name="Google Shape;145;p27"/>
          <p:cNvPicPr preferRelativeResize="0"/>
          <p:nvPr/>
        </p:nvPicPr>
        <p:blipFill rotWithShape="1">
          <a:blip r:embed="rId5">
            <a:alphaModFix/>
          </a:blip>
          <a:srcRect t="30306" b="26287"/>
          <a:stretch/>
        </p:blipFill>
        <p:spPr>
          <a:xfrm>
            <a:off x="152400" y="324575"/>
            <a:ext cx="1905000" cy="826900"/>
          </a:xfrm>
          <a:prstGeom prst="rect">
            <a:avLst/>
          </a:prstGeom>
          <a:noFill/>
          <a:ln>
            <a:noFill/>
          </a:ln>
        </p:spPr>
      </p:pic>
      <p:sp>
        <p:nvSpPr>
          <p:cNvPr id="146" name="Google Shape;146;p27"/>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
        <p:nvSpPr>
          <p:cNvPr id="147" name="Google Shape;147;p27"/>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8"/>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cs" sz="3000" b="1">
                <a:solidFill>
                  <a:schemeClr val="lt1"/>
                </a:solidFill>
                <a:highlight>
                  <a:schemeClr val="dk1"/>
                </a:highlight>
                <a:latin typeface="Arial"/>
                <a:ea typeface="Arial"/>
                <a:cs typeface="Arial"/>
                <a:sym typeface="Arial"/>
              </a:rPr>
              <a:t>phy</a:t>
            </a:r>
            <a:r>
              <a:rPr lang="cs" sz="3000" b="1">
                <a:solidFill>
                  <a:srgbClr val="FF9900"/>
                </a:solidFill>
                <a:highlight>
                  <a:schemeClr val="dk1"/>
                </a:highlight>
                <a:latin typeface="Arial"/>
                <a:ea typeface="Arial"/>
                <a:cs typeface="Arial"/>
                <a:sym typeface="Arial"/>
              </a:rPr>
              <a:t>phox</a:t>
            </a:r>
            <a:endParaRPr sz="3000" b="1">
              <a:latin typeface="Arial"/>
              <a:ea typeface="Arial"/>
              <a:cs typeface="Arial"/>
              <a:sym typeface="Arial"/>
            </a:endParaRPr>
          </a:p>
          <a:p>
            <a:pPr marL="457200" marR="0" lvl="0" indent="0" algn="l" rtl="0">
              <a:lnSpc>
                <a:spcPct val="100000"/>
              </a:lnSpc>
              <a:spcBef>
                <a:spcPts val="0"/>
              </a:spcBef>
              <a:spcAft>
                <a:spcPts val="0"/>
              </a:spcAft>
              <a:buNone/>
            </a:pPr>
            <a:endParaRPr sz="2400">
              <a:latin typeface="Arial"/>
              <a:ea typeface="Arial"/>
              <a:cs typeface="Arial"/>
              <a:sym typeface="Arial"/>
            </a:endParaRPr>
          </a:p>
          <a:p>
            <a:pPr marL="457200" marR="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První “dobrá rada” - odhoďte své strachy a začněte zkoumat :-)</a:t>
            </a:r>
            <a:endParaRPr sz="2400">
              <a:latin typeface="Arial"/>
              <a:ea typeface="Arial"/>
              <a:cs typeface="Arial"/>
              <a:sym typeface="Arial"/>
            </a:endParaRPr>
          </a:p>
          <a:p>
            <a:pPr marL="457200" marR="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Druhá “dobrá rada” - čtěte ;-)</a:t>
            </a:r>
            <a:endParaRPr sz="2400">
              <a:latin typeface="Arial"/>
              <a:ea typeface="Arial"/>
              <a:cs typeface="Arial"/>
              <a:sym typeface="Arial"/>
            </a:endParaRPr>
          </a:p>
          <a:p>
            <a:pPr marL="457200" marR="0" lvl="0" indent="0" algn="l" rtl="0">
              <a:lnSpc>
                <a:spcPct val="115000"/>
              </a:lnSpc>
              <a:spcBef>
                <a:spcPts val="0"/>
              </a:spcBef>
              <a:spcAft>
                <a:spcPts val="0"/>
              </a:spcAft>
              <a:buNone/>
            </a:pPr>
            <a:endParaRPr sz="2400">
              <a:latin typeface="Arial"/>
              <a:ea typeface="Arial"/>
              <a:cs typeface="Arial"/>
              <a:sym typeface="Arial"/>
            </a:endParaRPr>
          </a:p>
          <a:p>
            <a:pPr marL="457200" marR="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Klikněte na  i	 - Informace o zařízení</a:t>
            </a:r>
            <a:endParaRPr sz="2400">
              <a:latin typeface="Arial"/>
              <a:ea typeface="Arial"/>
              <a:cs typeface="Arial"/>
              <a:sym typeface="Arial"/>
            </a:endParaRPr>
          </a:p>
          <a:p>
            <a:pPr marL="457200" marR="0" lvl="0" indent="-381000" algn="l" rtl="0">
              <a:lnSpc>
                <a:spcPct val="115000"/>
              </a:lnSpc>
              <a:spcBef>
                <a:spcPts val="0"/>
              </a:spcBef>
              <a:spcAft>
                <a:spcPts val="0"/>
              </a:spcAft>
              <a:buSzPts val="2400"/>
              <a:buFont typeface="Arial"/>
              <a:buChar char="●"/>
            </a:pPr>
            <a:r>
              <a:rPr lang="cs" sz="2400">
                <a:latin typeface="Arial"/>
                <a:ea typeface="Arial"/>
                <a:cs typeface="Arial"/>
                <a:sym typeface="Arial"/>
              </a:rPr>
              <a:t>Prohlédněte oddíly základního okna:</a:t>
            </a:r>
            <a:br>
              <a:rPr lang="cs" sz="2400">
                <a:latin typeface="Arial"/>
                <a:ea typeface="Arial"/>
                <a:cs typeface="Arial"/>
                <a:sym typeface="Arial"/>
              </a:rPr>
            </a:br>
            <a:r>
              <a:rPr lang="cs" sz="2400">
                <a:latin typeface="Arial"/>
                <a:ea typeface="Arial"/>
                <a:cs typeface="Arial"/>
                <a:sym typeface="Arial"/>
              </a:rPr>
              <a:t>Senzory, Akustika, Běžný život, Everyday life, Mechanika, Měření času, Nástroje, Contribute to phyphox</a:t>
            </a:r>
            <a:endParaRPr sz="2400">
              <a:latin typeface="Arial"/>
              <a:ea typeface="Arial"/>
              <a:cs typeface="Arial"/>
              <a:sym typeface="Arial"/>
            </a:endParaRPr>
          </a:p>
          <a:p>
            <a:pPr marL="457200" marR="0" lvl="0" indent="0" algn="l" rtl="0">
              <a:lnSpc>
                <a:spcPct val="115000"/>
              </a:lnSpc>
              <a:spcBef>
                <a:spcPts val="0"/>
              </a:spcBef>
              <a:spcAft>
                <a:spcPts val="0"/>
              </a:spcAft>
              <a:buNone/>
            </a:pPr>
            <a:endParaRPr sz="2400">
              <a:latin typeface="Arial"/>
              <a:ea typeface="Arial"/>
              <a:cs typeface="Arial"/>
              <a:sym typeface="Arial"/>
            </a:endParaRPr>
          </a:p>
          <a:p>
            <a:pPr marL="457200" marR="0" lvl="0" indent="0" algn="l" rtl="0">
              <a:lnSpc>
                <a:spcPct val="115000"/>
              </a:lnSpc>
              <a:spcBef>
                <a:spcPts val="0"/>
              </a:spcBef>
              <a:spcAft>
                <a:spcPts val="0"/>
              </a:spcAft>
              <a:buNone/>
            </a:pPr>
            <a:endParaRPr sz="2400">
              <a:latin typeface="Arial"/>
              <a:ea typeface="Arial"/>
              <a:cs typeface="Arial"/>
              <a:sym typeface="Arial"/>
            </a:endParaRPr>
          </a:p>
        </p:txBody>
      </p:sp>
      <p:pic>
        <p:nvPicPr>
          <p:cNvPr id="153" name="Google Shape;153;p28"/>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154" name="Google Shape;154;p28"/>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155" name="Google Shape;155;p28"/>
          <p:cNvSpPr/>
          <p:nvPr/>
        </p:nvSpPr>
        <p:spPr>
          <a:xfrm>
            <a:off x="2683601" y="3860274"/>
            <a:ext cx="300900" cy="3009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28"/>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9"/>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Měření času - stopky</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Vyzkoušejte např. akustické stopky - pomocí lusknutí nebo tlesknutí odměřte nějaký čas, pak jej zkuste poslepu vytleskat znovu, vyzkoušejte i sekvenci.</a:t>
            </a: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Využití - padostroj, odhady času, přesnost rytmu</a:t>
            </a:r>
            <a:endParaRPr sz="2400">
              <a:latin typeface="Arial"/>
              <a:ea typeface="Arial"/>
              <a:cs typeface="Arial"/>
              <a:sym typeface="Arial"/>
            </a:endParaRPr>
          </a:p>
          <a:p>
            <a:pPr marL="0" lvl="0" indent="0" algn="l" rtl="0">
              <a:spcBef>
                <a:spcPts val="0"/>
              </a:spcBef>
              <a:spcAft>
                <a:spcPts val="0"/>
              </a:spcAft>
              <a:buNone/>
            </a:pPr>
            <a:endParaRPr sz="1800">
              <a:latin typeface="Arial"/>
              <a:ea typeface="Arial"/>
              <a:cs typeface="Arial"/>
              <a:sym typeface="Arial"/>
            </a:endParaRPr>
          </a:p>
        </p:txBody>
      </p:sp>
      <p:pic>
        <p:nvPicPr>
          <p:cNvPr id="162" name="Google Shape;162;p29"/>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163" name="Google Shape;163;p29"/>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164" name="Google Shape;164;p29"/>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30"/>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Zrychlení a osy</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Otevřete a spusťte experiment Akcelerace s g v oddílu Senzory. Mobil nechte ležet v klidu a pokuste se zorientovat v grafech.</a:t>
            </a:r>
            <a:endParaRPr sz="2400">
              <a:latin typeface="Arial"/>
              <a:ea typeface="Arial"/>
              <a:cs typeface="Arial"/>
              <a:sym typeface="Arial"/>
            </a:endParaRPr>
          </a:p>
          <a:p>
            <a:pPr marL="457200" lvl="0" indent="0" algn="l" rtl="0">
              <a:spcBef>
                <a:spcPts val="0"/>
              </a:spcBef>
              <a:spcAft>
                <a:spcPts val="0"/>
              </a:spcAft>
              <a:buNone/>
            </a:pP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Po několika sekundách začněte mobilem prudce hýbat tam a zpět postupně podél jednotlivých os.</a:t>
            </a: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Zjistěte, které osy mobilu jsou x, y a z.</a:t>
            </a:r>
            <a:endParaRPr sz="2400">
              <a:latin typeface="Arial"/>
              <a:ea typeface="Arial"/>
              <a:cs typeface="Arial"/>
              <a:sym typeface="Arial"/>
            </a:endParaRPr>
          </a:p>
        </p:txBody>
      </p:sp>
      <p:pic>
        <p:nvPicPr>
          <p:cNvPr id="170" name="Google Shape;170;p30"/>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171" name="Google Shape;171;p30"/>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172" name="Google Shape;172;p30"/>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31"/>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3600" b="1">
              <a:latin typeface="Arial"/>
              <a:ea typeface="Arial"/>
              <a:cs typeface="Arial"/>
              <a:sym typeface="Arial"/>
            </a:endParaRPr>
          </a:p>
          <a:p>
            <a:pPr marL="0" lvl="0" indent="0" algn="ctr" rtl="0">
              <a:spcBef>
                <a:spcPts val="0"/>
              </a:spcBef>
              <a:spcAft>
                <a:spcPts val="0"/>
              </a:spcAft>
              <a:buNone/>
            </a:pPr>
            <a:r>
              <a:rPr lang="cs" sz="3600" b="1">
                <a:latin typeface="Arial"/>
                <a:ea typeface="Arial"/>
                <a:cs typeface="Arial"/>
                <a:sym typeface="Arial"/>
              </a:rPr>
              <a:t>Časování experimentu</a:t>
            </a:r>
            <a:br>
              <a:rPr lang="cs" sz="3600" b="1">
                <a:latin typeface="Arial"/>
                <a:ea typeface="Arial"/>
                <a:cs typeface="Arial"/>
                <a:sym typeface="Arial"/>
              </a:rPr>
            </a:br>
            <a:r>
              <a:rPr lang="cs" sz="3600" b="1">
                <a:latin typeface="Arial"/>
                <a:ea typeface="Arial"/>
                <a:cs typeface="Arial"/>
                <a:sym typeface="Arial"/>
              </a:rPr>
              <a:t>a beztížný stav</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Klikněte na tři tečky vpravo nahoře a otevřete Časované měření.</a:t>
            </a: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Nastavte 3 s předem a délku měření 0,5 s.</a:t>
            </a: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Nastavte všechny zvukové signály (Activate all).</a:t>
            </a: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Spusťte měření a zvedněte mobil ve vodorovné poloze do co největší výšky nad peřinu, na “tři” pusťte a věřte peřině :-).</a:t>
            </a:r>
            <a:endParaRPr sz="2400">
              <a:latin typeface="Arial"/>
              <a:ea typeface="Arial"/>
              <a:cs typeface="Arial"/>
              <a:sym typeface="Arial"/>
            </a:endParaRPr>
          </a:p>
          <a:p>
            <a:pPr marL="0" lvl="0" indent="0" algn="l" rtl="0">
              <a:spcBef>
                <a:spcPts val="0"/>
              </a:spcBef>
              <a:spcAft>
                <a:spcPts val="0"/>
              </a:spcAft>
              <a:buNone/>
            </a:pPr>
            <a:endParaRPr sz="1800">
              <a:latin typeface="Arial"/>
              <a:ea typeface="Arial"/>
              <a:cs typeface="Arial"/>
              <a:sym typeface="Arial"/>
            </a:endParaRPr>
          </a:p>
        </p:txBody>
      </p:sp>
      <p:pic>
        <p:nvPicPr>
          <p:cNvPr id="178" name="Google Shape;178;p31"/>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179" name="Google Shape;179;p31"/>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180" name="Google Shape;180;p31"/>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32"/>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Sdílení obrazovky</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Mobil a PC musí být na stejné wifi, mně se osvědčilo, když PC v učebně vytvoří Mobilní hotspot, na který se pak připojí mobilní telefon.</a:t>
            </a: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Při spuštění experimentu na mobilu jej pak lze zrcadlit na monitoru PC (a tedy třeba i na dataprojektoru).</a:t>
            </a: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Experiment lze ovládat i myší přes PC.</a:t>
            </a:r>
            <a:endParaRPr sz="2400">
              <a:latin typeface="Arial"/>
              <a:ea typeface="Arial"/>
              <a:cs typeface="Arial"/>
              <a:sym typeface="Arial"/>
            </a:endParaRPr>
          </a:p>
          <a:p>
            <a:pPr marL="0" lvl="0" indent="0" algn="l" rtl="0">
              <a:spcBef>
                <a:spcPts val="0"/>
              </a:spcBef>
              <a:spcAft>
                <a:spcPts val="0"/>
              </a:spcAft>
              <a:buNone/>
            </a:pPr>
            <a:endParaRPr sz="1800">
              <a:latin typeface="Arial"/>
              <a:ea typeface="Arial"/>
              <a:cs typeface="Arial"/>
              <a:sym typeface="Arial"/>
            </a:endParaRPr>
          </a:p>
        </p:txBody>
      </p:sp>
      <p:pic>
        <p:nvPicPr>
          <p:cNvPr id="186" name="Google Shape;186;p32"/>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187" name="Google Shape;187;p32"/>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188" name="Google Shape;188;p32"/>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33"/>
          <p:cNvSpPr txBox="1">
            <a:spLocks noGrp="1"/>
          </p:cNvSpPr>
          <p:nvPr>
            <p:ph type="ctrTitle"/>
          </p:nvPr>
        </p:nvSpPr>
        <p:spPr>
          <a:xfrm>
            <a:off x="573000" y="1289225"/>
            <a:ext cx="7968300" cy="4747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cs" sz="3600" b="1">
                <a:latin typeface="Arial"/>
                <a:ea typeface="Arial"/>
                <a:cs typeface="Arial"/>
                <a:sym typeface="Arial"/>
              </a:rPr>
              <a:t>Odraz míčku</a:t>
            </a:r>
            <a:endParaRPr sz="3600" b="1">
              <a:latin typeface="Arial"/>
              <a:ea typeface="Arial"/>
              <a:cs typeface="Arial"/>
              <a:sym typeface="Arial"/>
            </a:endParaRPr>
          </a:p>
          <a:p>
            <a:pPr marL="0" lvl="0" indent="0" algn="ctr" rtl="0">
              <a:spcBef>
                <a:spcPts val="0"/>
              </a:spcBef>
              <a:spcAft>
                <a:spcPts val="0"/>
              </a:spcAft>
              <a:buNone/>
            </a:pP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Otevřete experiment (Ne)pružná srážka v oddílu Mechanika.</a:t>
            </a: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Přetažením do strany (nebo kliknutím) přejděte na záložku Nastavení.</a:t>
            </a: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Práh měření nastavte na 0.3 (je zde desetinná tečka), minimální zpoždění ponechte na 0.1.</a:t>
            </a: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Vraťte se na záložku Výška, spusťte experiment a nechte z výšky spadnout (a skákat) míček.</a:t>
            </a:r>
            <a:endParaRPr sz="2400">
              <a:latin typeface="Arial"/>
              <a:ea typeface="Arial"/>
              <a:cs typeface="Arial"/>
              <a:sym typeface="Arial"/>
            </a:endParaRPr>
          </a:p>
          <a:p>
            <a:pPr marL="457200" lvl="0" indent="-381000" algn="l" rtl="0">
              <a:spcBef>
                <a:spcPts val="0"/>
              </a:spcBef>
              <a:spcAft>
                <a:spcPts val="0"/>
              </a:spcAft>
              <a:buSzPts val="2400"/>
              <a:buFont typeface="Arial"/>
              <a:buChar char="●"/>
            </a:pPr>
            <a:r>
              <a:rPr lang="cs" sz="2400">
                <a:latin typeface="Arial"/>
                <a:ea typeface="Arial"/>
                <a:cs typeface="Arial"/>
                <a:sym typeface="Arial"/>
              </a:rPr>
              <a:t>Poté přetáhněte prstem na vedlejší obrazovku.</a:t>
            </a:r>
            <a:endParaRPr sz="2400">
              <a:latin typeface="Arial"/>
              <a:ea typeface="Arial"/>
              <a:cs typeface="Arial"/>
              <a:sym typeface="Arial"/>
            </a:endParaRPr>
          </a:p>
        </p:txBody>
      </p:sp>
      <p:pic>
        <p:nvPicPr>
          <p:cNvPr id="194" name="Google Shape;194;p33"/>
          <p:cNvPicPr preferRelativeResize="0"/>
          <p:nvPr/>
        </p:nvPicPr>
        <p:blipFill rotWithShape="1">
          <a:blip r:embed="rId3">
            <a:alphaModFix/>
          </a:blip>
          <a:srcRect t="30306" b="26287"/>
          <a:stretch/>
        </p:blipFill>
        <p:spPr>
          <a:xfrm>
            <a:off x="152400" y="324575"/>
            <a:ext cx="1905000" cy="826900"/>
          </a:xfrm>
          <a:prstGeom prst="rect">
            <a:avLst/>
          </a:prstGeom>
          <a:noFill/>
          <a:ln>
            <a:noFill/>
          </a:ln>
        </p:spPr>
      </p:pic>
      <p:sp>
        <p:nvSpPr>
          <p:cNvPr id="195" name="Google Shape;195;p33"/>
          <p:cNvSpPr txBox="1">
            <a:spLocks noGrp="1"/>
          </p:cNvSpPr>
          <p:nvPr>
            <p:ph type="subTitle" idx="1"/>
          </p:nvPr>
        </p:nvSpPr>
        <p:spPr>
          <a:xfrm>
            <a:off x="0" y="6036433"/>
            <a:ext cx="9144000" cy="788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rgbClr val="888888"/>
              </a:buClr>
              <a:buFont typeface="Arial"/>
              <a:buNone/>
            </a:pPr>
            <a:r>
              <a:rPr lang="cs" sz="2400"/>
              <a:t>Konference Elixíru do škol 21. - 23. 5. 2021			Mgr. Jiří Kvapil</a:t>
            </a:r>
            <a:endParaRPr sz="2400" b="0" i="0" u="none" strike="noStrike" cap="none">
              <a:solidFill>
                <a:srgbClr val="888888"/>
              </a:solidFill>
              <a:latin typeface="Calibri"/>
              <a:ea typeface="Calibri"/>
              <a:cs typeface="Calibri"/>
              <a:sym typeface="Calibri"/>
            </a:endParaRPr>
          </a:p>
        </p:txBody>
      </p:sp>
      <p:sp>
        <p:nvSpPr>
          <p:cNvPr id="196" name="Google Shape;196;p33"/>
          <p:cNvSpPr txBox="1">
            <a:spLocks noGrp="1"/>
          </p:cNvSpPr>
          <p:nvPr>
            <p:ph type="title" idx="4294967295"/>
          </p:nvPr>
        </p:nvSpPr>
        <p:spPr>
          <a:xfrm>
            <a:off x="2294025" y="324575"/>
            <a:ext cx="6247200" cy="6402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Font typeface="Calibri"/>
              <a:buNone/>
            </a:pPr>
            <a:r>
              <a:rPr lang="cs" sz="1800" b="1">
                <a:latin typeface="Arial"/>
                <a:ea typeface="Arial"/>
                <a:cs typeface="Arial"/>
                <a:sym typeface="Arial"/>
              </a:rPr>
              <a:t>RC </a:t>
            </a:r>
            <a:r>
              <a:rPr lang="cs" sz="1800" b="1" i="0" u="none" strike="noStrike" cap="none">
                <a:solidFill>
                  <a:schemeClr val="dk1"/>
                </a:solidFill>
                <a:latin typeface="Arial"/>
                <a:ea typeface="Arial"/>
                <a:cs typeface="Arial"/>
                <a:sym typeface="Arial"/>
              </a:rPr>
              <a:t>Olomouc</a:t>
            </a:r>
            <a:endParaRPr sz="1800" i="0" u="none" strike="noStrike" cap="non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1914</Words>
  <Application>Microsoft Office PowerPoint</Application>
  <PresentationFormat>Předvádění na obrazovce (4:3)</PresentationFormat>
  <Paragraphs>197</Paragraphs>
  <Slides>26</Slides>
  <Notes>26</Notes>
  <HiddenSlides>0</HiddenSlides>
  <MMClips>0</MMClips>
  <ScaleCrop>false</ScaleCrop>
  <HeadingPairs>
    <vt:vector size="6" baseType="variant">
      <vt:variant>
        <vt:lpstr>Použitá písma</vt:lpstr>
      </vt:variant>
      <vt:variant>
        <vt:i4>2</vt:i4>
      </vt:variant>
      <vt:variant>
        <vt:lpstr>Motiv</vt:lpstr>
      </vt:variant>
      <vt:variant>
        <vt:i4>2</vt:i4>
      </vt:variant>
      <vt:variant>
        <vt:lpstr>Nadpisy snímků</vt:lpstr>
      </vt:variant>
      <vt:variant>
        <vt:i4>26</vt:i4>
      </vt:variant>
    </vt:vector>
  </HeadingPairs>
  <TitlesOfParts>
    <vt:vector size="30" baseType="lpstr">
      <vt:lpstr>Arial</vt:lpstr>
      <vt:lpstr>Calibri</vt:lpstr>
      <vt:lpstr>Simple Light</vt:lpstr>
      <vt:lpstr>Motiv systému Office</vt:lpstr>
      <vt:lpstr> Aplikace phyphox  </vt:lpstr>
      <vt:lpstr>Program dílny Aplikace phyphox Co to je... Co umí můj telefon… senzory v mobilu a jejich parametry Stopky Zrychlení a osy Časování experimentu a beztížný stav Sdílení obrazovky Odraz míčku Rychlost zvuku Výška a barva tónu Rázy Magnetické pole, kyvadlo Magnetické pole vodiče s proudem Stabilita tuhého tělesa Součinitel smykového tření</vt:lpstr>
      <vt:lpstr>phyphox Physical phone experiments vytvořen na Druhém Institutu Fyziky na RWTH Univerzitě v Aachen pro Android a iOS https://phyphox.org/  využívá senzorů v mobilu dostupnost experimentů závisí na výbavě mobilu experiment i data lze uložit a sdílet kanál na youtube https://www.youtube.com/c/PhyphoxOrg/featured   </vt:lpstr>
      <vt:lpstr>phyphox  První “dobrá rada” - odhoďte své strachy a začněte zkoumat :-) Druhá “dobrá rada” - čtěte ;-)  Klikněte na  i  - Informace o zařízení Prohlédněte oddíly základního okna: Senzory, Akustika, Běžný život, Everyday life, Mechanika, Měření času, Nástroje, Contribute to phyphox  </vt:lpstr>
      <vt:lpstr>Měření času - stopky  Vyzkoušejte např. akustické stopky - pomocí lusknutí nebo tlesknutí odměřte nějaký čas, pak jej zkuste poslepu vytleskat znovu, vyzkoušejte i sekvenci. Využití - padostroj, odhady času, přesnost rytmu </vt:lpstr>
      <vt:lpstr>Zrychlení a osy  Otevřete a spusťte experiment Akcelerace s g v oddílu Senzory. Mobil nechte ležet v klidu a pokuste se zorientovat v grafech.  Po několika sekundách začněte mobilem prudce hýbat tam a zpět postupně podél jednotlivých os. Zjistěte, které osy mobilu jsou x, y a z.</vt:lpstr>
      <vt:lpstr> Časování experimentu a beztížný stav  Klikněte na tři tečky vpravo nahoře a otevřete Časované měření. Nastavte 3 s předem a délku měření 0,5 s. Nastavte všechny zvukové signály (Activate all). Spusťte měření a zvedněte mobil ve vodorovné poloze do co největší výšky nad peřinu, na “tři” pusťte a věřte peřině :-). </vt:lpstr>
      <vt:lpstr>Sdílení obrazovky  Mobil a PC musí být na stejné wifi, mně se osvědčilo, když PC v učebně vytvoří Mobilní hotspot, na který se pak připojí mobilní telefon. Při spuštění experimentu na mobilu jej pak lze zrcadlit na monitoru PC (a tedy třeba i na dataprojektoru). Experiment lze ovládat i myší přes PC. </vt:lpstr>
      <vt:lpstr>Odraz míčku  Otevřete experiment (Ne)pružná srážka v oddílu Mechanika. Přetažením do strany (nebo kliknutím) přejděte na záložku Nastavení. Práh měření nastavte na 0.3 (je zde desetinná tečka), minimální zpoždění ponechte na 0.1. Vraťte se na záložku Výška, spusťte experiment a nechte z výšky spadnout (a skákat) míček. Poté přetáhněte prstem na vedlejší obrazovku.</vt:lpstr>
      <vt:lpstr>Rychlost zvuku 1  Dva mobily, Akustické stopky, tleskání, klidná chodba nebo klidné venkovní prostředí Originální návod: https://www.youtube.com/watch?v=uoUm34CnHdE  Physics in Advent: https://www.physik-im-advent.de/archiv/2018/en/door_14.html#door</vt:lpstr>
      <vt:lpstr>Rychlost zvuku 2  Potřebujete drátová sluchátka, tři ruličky toaletního papíru, fixu nebo izolepu, pravítko. Návod i řešení ;-) https://www.physics-in-advent.org/door_3.html#door  Využívá skládání (interferenci) dvou stejných vln se vzájemným posunutím.</vt:lpstr>
      <vt:lpstr>Rychlost zvuku 2        </vt:lpstr>
      <vt:lpstr>Výška tónu  V části Akustika otevřete a prozkoumejte Tónový generátor Dále s pomocí hlasu nebo hudebního nástroje změřte frekvenci několika tónů (nejlépe v oktávách či kvintách) nástrojem Zvuková autokorelace Máte-li trubičku, spočítejte vlnovou délku tónu a porovnejte ji s délkou trubičky...</vt:lpstr>
      <vt:lpstr>Barva tónu  Stále v nástroji Zvuková autokorelace na záložce Neupravená data si zobrazte a sdílejte (tj. uložte si) screenshoty průběhů různých hlásek (hm, a, e, i, y, o, u, ž, š, č, ř). Je vhodné si nastavit časování měření (např. 2 s předem, 1 s měření). Lze použít také Zvukový záznam (na 100 ms). Máte-li k dispozici různé hudební nástroje (nebo nástroj a hlas), můžete porovnat barvu jejich (stejně vysokých) tónů.</vt:lpstr>
      <vt:lpstr>Znázornění melodie  V nástroji Zvukové spektrum na záložce Historie můžete zajímavě znázornit měnící se melodii a vyšší harmonické frekvence. Je dobré si rozkliknout samotný graf s názvem Historie a zvětšit si nízké frekvence.</vt:lpstr>
      <vt:lpstr>Rázy  Máme-li k dispozici dvě ladičky, můžeme jednu rozladit (např. připevníme gumičku na jednu nožku) a zaposlouchat se do rázů. https://www.physik-im-advent.de/archiv/2019/en/door_22.html#door Pro snímání zapněte Zvukové spektrum/Neupravená data nebo Zvukový záznam (max. délka úseku je však jen 500 ms).</vt:lpstr>
      <vt:lpstr>Zkoumáme magnetické pole  V oddílu Senzory otevřete Magnetometr. Spustíme měření a malým feritovým magnetem hledáme magnetický senzor a prozkoumáme, jak se mění měřené hodnoty v závislosti na poloze a vzdálenosti magnetu od čidla. Úkol na doma - určete orientaci os x, y, z a zjistěte, jak je to v tomto měření s magnetickým polem Země.</vt:lpstr>
      <vt:lpstr>Magnetické kyvadlo V oddílu Senzory otevřeme Magnetometr. Malý feritový magnet přilepíme oboustrannou lepicí páskou ke středu nitě/tenkého provázku délky asi 50 až 60 cm tak, abychom vytvořili dvojitý závěs, magnet zavěsíme nad magnetický senzor mobilu. Určíme délku tohoto kyvadla, z něj spočítáme periodu. Spustíme měření s odloženým startem a rozkmitáme kyvadlo. Z naměřených dat opět určíme periodu kmitu (pozor na kyv vs. kmit) a obě periody porovnáme. Uložte si screenshot hodnot odečtených v grafu.</vt:lpstr>
      <vt:lpstr>Magnetické pole vodiče s proudem V oddílu Senzory otevřeme Magnetometr. Mobil položíme na okraj stolu tak, aby přečníval asi 2 cm přes okraj stolu užší stranou a částí, ve které se nachází magnetický senzor. Ustřihneme asi 20 cm dlouhý a 2 cm široký proužek alobalu. Proužek alobalu položíme přes vyčnívající část mobilu, spustíme měření, pod mobilem krátce propojíme konce alobalu s kontakty AA článku a sledujeme výsledek. Poté obrátíme směr proudu. https://www.physik-im-advent.de/archiv/2018/en/door_7.html#door</vt:lpstr>
      <vt:lpstr>Stabilita tuhého tělesa   nakloněná rovina (víko od krabice, kuchyňské prkénko, deska apod.), pravítko, lepicí páska, tužka/fix, nůžky, krabička od sirek a několik dalších pravidelných předmětů s hranou  Na desku nalepte jednu či víc vrstev pásky jako vodorovnou zarážku pro krabičku. </vt:lpstr>
      <vt:lpstr>Stabilita tuhého tělesa  Úkol 1: Prozkoumejte stabilitu jedné polohy krabičky od sirek pomocí náklonu roviny - odhadněte úhel, při kterém se krabička dostává ze stabilní do vratké polohy, a poté úhel změřte pomocí experimentu Náklon v části Nástroje. Úhel potom také spočítejte pomocí rozměrů krabičky. Pro druhou polohu krabičky postupujte v opačném pořadí. Úhel, při kterém přejde poloha stabilní do polohy vratké, spočítejte, a pak jeho hodnotu ověřte experimentem.</vt:lpstr>
      <vt:lpstr>Stabilita tuhého tělesa   Úkol 2: Promyslete, jak se úhly změní, pokud zevnitř krabičky na nejmenší stěnu pevně umístíme závaží. Do krabičky oboustrannou lepicí páskou upevněte závaží (např. vybitou 9V baterii), a experimentálně ověřte mezní úhly náklonu pro různé polohy krabičky.</vt:lpstr>
      <vt:lpstr>Součinitel smykového tření  nakloněná rovina (víko od krabice, kuchyňské prkénko, deska apod.), pravítko, oboustranná lepicí páska, krabička od sirek, nůžky, smirkový papír různé hrubosti, potravinová fólie, látka, tenký molitan a další materiály…  Úkol 1: Určete součinitel smykového tření pro různé dvojice povrchů, využijte experiment Náklon z oddílu Nástroje. </vt:lpstr>
      <vt:lpstr>Rozklad sil na nakloněné rovině     </vt:lpstr>
      <vt:lpstr>Odvození:  viz např. https://cs.wikipedia.org/wiki/Naklon%C4%9Bn%C3%A1_rovina#Z%C3%A1vislost_tangenty_%C3%BAhlu_na_zrychlen%C3%AD   </vt:lpstr>
      <vt:lpstr> Děkuji za pozornost    Mgr. Jiří Kvapil Gymnázium Olomouc-Hejčín kvapil@gytool.cz      Nebojte se, zkoušejte a čtěte… phyphox je tu pro nás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Aplikace phyphox  </dc:title>
  <cp:lastModifiedBy>Zdeněk Hubáček</cp:lastModifiedBy>
  <cp:revision>1</cp:revision>
  <dcterms:modified xsi:type="dcterms:W3CDTF">2022-01-04T21:18:43Z</dcterms:modified>
</cp:coreProperties>
</file>